
<file path=[Content_Types].xml><?xml version="1.0" encoding="utf-8"?>
<Types xmlns="http://schemas.openxmlformats.org/package/2006/content-types">
  <Default Extension="mp4" ContentType="video/unknown"/>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slides/slide32.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slides/slide23.xml" ContentType="application/vnd.openxmlformats-officedocument.presentationml.slide+xml"/>
  <Override PartName="/ppt/notesSlides/notesSlide5.xml" ContentType="application/vnd.openxmlformats-officedocument.presentationml.notes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16.xml" ContentType="application/vnd.openxmlformats-officedocument.presentationml.notesSlide+xml"/>
  <Override PartName="/ppt/slides/slide20.xml" ContentType="application/vnd.openxmlformats-officedocument.presentationml.slide+xml"/>
  <Override PartName="/ppt/slides/slide3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21.xml" ContentType="application/vnd.openxmlformats-officedocument.presentationml.notesSlide+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s/slide37.xml" ContentType="application/vnd.openxmlformats-officedocument.presentationml.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s/slide8.xml" ContentType="application/vnd.openxmlformats-officedocument.presentationml.slide+xml"/>
  <Override PartName="/ppt/slides/slide22.xml" ContentType="application/vnd.openxmlformats-officedocument.presentationml.slide+xml"/>
  <Override PartName="/docProps/app.xml" ContentType="application/vnd.openxmlformats-officedocument.extended-properties+xml"/>
  <Override PartName="/ppt/slides/slide29.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s/slide21.xml" ContentType="application/vnd.openxmlformats-officedocument.presentationml.slide+xml"/>
  <Override PartName="/docProps/core.xml" ContentType="application/vnd.openxmlformats-package.core-properties+xml"/>
  <Override PartName="/ppt/slides/slide1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notesSlides/notesSlide8.xml" ContentType="application/vnd.openxmlformats-officedocument.presentationml.notesSlide+xml"/>
  <Override PartName="/ppt/presProps.xml" ContentType="application/vnd.openxmlformats-officedocument.presentationml.presProps+xml"/>
  <Override PartName="/ppt/slides/slide11.xml" ContentType="application/vnd.openxmlformats-officedocument.presentationml.slide+xml"/>
  <Override PartName="/ppt/notesSlides/notesSlide19.xml" ContentType="application/vnd.openxmlformats-officedocument.presentationml.notesSlide+xml"/>
  <Override PartName="/ppt/slides/slide38.xml" ContentType="application/vnd.openxmlformats-officedocument.presentationml.slide+xml"/>
  <Override PartName="/ppt/presentation.xml" ContentType="application/vnd.openxmlformats-officedocument.presentationml.presentation.main+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sldMasterIdLst>
    <p:sldMasterId id="2147483648" r:id="rId1"/>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13004800" cy="9753600"/>
  <p:notesSz cx="13004800" cy="97536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1pPr>
    <a:lvl2pPr marL="0" marR="0" indent="4572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2pPr>
    <a:lvl3pPr marL="0" marR="0" indent="9144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3pPr>
    <a:lvl4pPr marL="0" marR="0" indent="13716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4pPr>
    <a:lvl5pPr marL="0" marR="0" indent="18288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5pPr>
    <a:lvl6pPr marL="0" marR="0" indent="22860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6pPr>
    <a:lvl7pPr marL="0" marR="0" indent="27432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7pPr>
    <a:lvl8pPr marL="0" marR="0" indent="32004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8pPr>
    <a:lvl9pPr marL="0" marR="0" indent="3657600" algn="ctr" defTabSz="1733930">
      <a:lnSpc>
        <a:spcPct val="100000"/>
      </a:lnSpc>
      <a:spcBef>
        <a:spcPts val="0"/>
      </a:spcBef>
      <a:spcAft>
        <a:spcPts val="0"/>
      </a:spcAft>
      <a:buClrTx/>
      <a:buSzTx/>
      <a:buFontTx/>
      <a:buNone/>
      <a:defRPr sz="1600" b="0" i="0" u="none" strike="noStrike" cap="none" spc="0">
        <a:ln>
          <a:noFill/>
        </a:ln>
        <a:solidFill>
          <a:srgbClr val="5E5E5E"/>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73" d="100"/>
          <a:sy n="73" d="100"/>
        </p:scale>
        <p:origin x="680" y="224"/>
      </p:cViewPr>
      <p:guideLst>
        <p:guide pos="4163"/>
        <p:guide pos="3072"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notesMaster" Target="notesMasters/notesMaster1.xml"/><Relationship Id="rId43" Type="http://schemas.openxmlformats.org/officeDocument/2006/relationships/presProps" Target="presProps.xml" /><Relationship Id="rId44" Type="http://schemas.openxmlformats.org/officeDocument/2006/relationships/tableStyles" Target="tableStyles.xml" /><Relationship Id="rId45"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168" name="Shape 168"/>
          <p:cNvSpPr>
            <a:spLocks noChangeAspect="1" noGrp="1" noRot="1"/>
          </p:cNvSpPr>
          <p:nvPr>
            <p:ph type="sldImg"/>
          </p:nvPr>
        </p:nvSpPr>
        <p:spPr bwMode="auto">
          <a:xfrm>
            <a:off x="1143000" y="685800"/>
            <a:ext cx="4572000" cy="3429000"/>
          </a:xfrm>
          <a:prstGeom prst="rect">
            <a:avLst/>
          </a:prstGeom>
        </p:spPr>
        <p:txBody>
          <a:bodyPr/>
          <a:lstStyle/>
          <a:p>
            <a:pPr>
              <a:defRPr/>
            </a:pPr>
            <a:endParaRPr/>
          </a:p>
        </p:txBody>
      </p:sp>
      <p:sp>
        <p:nvSpPr>
          <p:cNvPr id="169" name="Shape 169"/>
          <p:cNvSpPr>
            <a:spLocks noGrp="1"/>
          </p:cNvSpPr>
          <p:nvPr>
            <p:ph type="body" sz="quarter" idx="1"/>
          </p:nvPr>
        </p:nvSpPr>
        <p:spPr bwMode="auto">
          <a:xfrm>
            <a:off x="914400" y="4343400"/>
            <a:ext cx="5029200" cy="4114800"/>
          </a:xfrm>
          <a:prstGeom prst="rect">
            <a:avLst/>
          </a:prstGeom>
        </p:spPr>
        <p:txBody>
          <a:bodyPr/>
          <a:lstStyle/>
          <a:p>
            <a:pPr>
              <a:defRPr/>
            </a:pPr>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defRPr>
    </a:lvl1pPr>
    <a:lvl2pPr indent="228600" defTabSz="457200">
      <a:lnSpc>
        <a:spcPct val="117999"/>
      </a:lnSpc>
      <a:defRPr sz="2200">
        <a:latin typeface="+mn-lt"/>
        <a:ea typeface="+mn-ea"/>
        <a:cs typeface="+mn-cs"/>
      </a:defRPr>
    </a:lvl2pPr>
    <a:lvl3pPr indent="457200" defTabSz="457200">
      <a:lnSpc>
        <a:spcPct val="117999"/>
      </a:lnSpc>
      <a:defRPr sz="2200">
        <a:latin typeface="+mn-lt"/>
        <a:ea typeface="+mn-ea"/>
        <a:cs typeface="+mn-cs"/>
      </a:defRPr>
    </a:lvl3pPr>
    <a:lvl4pPr indent="685800" defTabSz="457200">
      <a:lnSpc>
        <a:spcPct val="117999"/>
      </a:lnSpc>
      <a:defRPr sz="2200">
        <a:latin typeface="+mn-lt"/>
        <a:ea typeface="+mn-ea"/>
        <a:cs typeface="+mn-cs"/>
      </a:defRPr>
    </a:lvl4pPr>
    <a:lvl5pPr indent="914400" defTabSz="457200">
      <a:lnSpc>
        <a:spcPct val="117999"/>
      </a:lnSpc>
      <a:defRPr sz="2200">
        <a:latin typeface="+mn-lt"/>
        <a:ea typeface="+mn-ea"/>
        <a:cs typeface="+mn-cs"/>
      </a:defRPr>
    </a:lvl5pPr>
    <a:lvl6pPr indent="1143000" defTabSz="457200">
      <a:lnSpc>
        <a:spcPct val="117999"/>
      </a:lnSpc>
      <a:defRPr sz="2200">
        <a:latin typeface="+mn-lt"/>
        <a:ea typeface="+mn-ea"/>
        <a:cs typeface="+mn-cs"/>
      </a:defRPr>
    </a:lvl6pPr>
    <a:lvl7pPr indent="1371600" defTabSz="457200">
      <a:lnSpc>
        <a:spcPct val="117999"/>
      </a:lnSpc>
      <a:defRPr sz="2200">
        <a:latin typeface="+mn-lt"/>
        <a:ea typeface="+mn-ea"/>
        <a:cs typeface="+mn-cs"/>
      </a:defRPr>
    </a:lvl7pPr>
    <a:lvl8pPr indent="1600200" defTabSz="457200">
      <a:lnSpc>
        <a:spcPct val="117999"/>
      </a:lnSpc>
      <a:defRPr sz="2200">
        <a:latin typeface="+mn-lt"/>
        <a:ea typeface="+mn-ea"/>
        <a:cs typeface="+mn-cs"/>
      </a:defRPr>
    </a:lvl8pPr>
    <a:lvl9pPr indent="1828800" defTabSz="457200">
      <a:lnSpc>
        <a:spcPct val="117999"/>
      </a:lnSpc>
      <a:defRPr sz="2200">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 Id="rId3" Type="http://schemas.openxmlformats.org/officeDocument/2006/relationships/hyperlink" Target="https://qph.cf2.quoracdn.net/main-qimg-ca5ddd9f4186cc5393640d84f1d7111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 Id="rId3" Type="http://schemas.openxmlformats.org/officeDocument/2006/relationships/hyperlink" Target="https://qph.cf2.quoracdn.net/main-qimg-ca5ddd9f4186cc5393640d84f1d7111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 Id="rId3" Type="http://schemas.openxmlformats.org/officeDocument/2006/relationships/hyperlink" Target="https://www.youtube.com/watch?v=mpnh1YTT66w"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 Id="rId3" Type="http://schemas.openxmlformats.org/officeDocument/2006/relationships/hyperlink" Target="https://www.cell.com/neuron/fulltext/S0896-6273(21)00501-8?_returnURL=https%3A%2F%2Flinkinghub.elsevier.com%2Fretrieve%2Fpii%2FS0896627321005018%3Fshowall%3Dtru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 Id="rId3" Type="http://schemas.openxmlformats.org/officeDocument/2006/relationships/hyperlink" Target="https://www.youtube.com/watch?v=cNxadbrN_aI" TargetMode="External"/><Relationship Id="rId4" Type="http://schemas.openxmlformats.org/officeDocument/2006/relationships/hyperlink" Target="https://news.cornell.edu/stories/2019/09/professors-perceptron-paved-way-ai-60-years-too-so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1" name="Shape 191"/>
          <p:cNvSpPr>
            <a:spLocks noChangeAspect="1" noGrp="1" noRot="1"/>
          </p:cNvSpPr>
          <p:nvPr>
            <p:ph type="sldImg"/>
          </p:nvPr>
        </p:nvSpPr>
        <p:spPr bwMode="auto">
          <a:prstGeom prst="rect">
            <a:avLst/>
          </a:prstGeom>
        </p:spPr>
        <p:txBody>
          <a:bodyPr/>
          <a:lstStyle/>
          <a:p>
            <a:pPr>
              <a:defRPr/>
            </a:pPr>
            <a:endParaRPr/>
          </a:p>
        </p:txBody>
      </p:sp>
      <p:sp>
        <p:nvSpPr>
          <p:cNvPr id="192" name="Shape 192"/>
          <p:cNvSpPr>
            <a:spLocks noGrp="1"/>
          </p:cNvSpPr>
          <p:nvPr>
            <p:ph type="body" sz="quarter" idx="1"/>
          </p:nvPr>
        </p:nvSpPr>
        <p:spPr bwMode="auto">
          <a:prstGeom prst="rect">
            <a:avLst/>
          </a:prstGeom>
        </p:spPr>
        <p:txBody>
          <a:bodyPr/>
          <a:lstStyle/>
          <a:p>
            <a:pPr>
              <a:defRPr/>
            </a:pPr>
            <a:r>
              <a:rPr/>
              <a:t>gép: ami statisztikai műveletek segítségével, annyira látványosan utánoz minket</a:t>
            </a:r>
            <a:r>
              <a:rPr lang="hu-HU"/>
              <a:t>,</a:t>
            </a:r>
            <a:r>
              <a:rPr/>
              <a:t> hogy intel</a:t>
            </a:r>
            <a:r>
              <a:rPr lang="hu-HU"/>
              <a:t>l</a:t>
            </a:r>
            <a:r>
              <a:rPr/>
              <a:t>igensnek érezzük.</a:t>
            </a:r>
            <a:endParaRPr/>
          </a:p>
          <a:p>
            <a:pPr>
              <a:defRPr/>
            </a:pPr>
            <a:endParaRPr/>
          </a:p>
          <a:p>
            <a:pPr>
              <a:defRPr/>
            </a:pPr>
            <a:r>
              <a:rPr/>
              <a:t>Modellek: Neural Nets, SVN, RL, Decision Trees, etc…</a:t>
            </a:r>
            <a:endParaRPr/>
          </a:p>
          <a:p>
            <a:pPr>
              <a:defRPr/>
            </a:pPr>
            <a:r>
              <a:rPr/>
              <a:t>Tanulási paradigmák: Felügyelt, nem felügyelt stb…</a:t>
            </a:r>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65" name="Shape 465"/>
          <p:cNvSpPr>
            <a:spLocks noChangeAspect="1" noGrp="1" noRot="1"/>
          </p:cNvSpPr>
          <p:nvPr>
            <p:ph type="sldImg"/>
          </p:nvPr>
        </p:nvSpPr>
        <p:spPr bwMode="auto">
          <a:prstGeom prst="rect">
            <a:avLst/>
          </a:prstGeom>
        </p:spPr>
        <p:txBody>
          <a:bodyPr/>
          <a:lstStyle/>
          <a:p>
            <a:pPr>
              <a:defRPr/>
            </a:pPr>
            <a:endParaRPr/>
          </a:p>
        </p:txBody>
      </p:sp>
      <p:sp>
        <p:nvSpPr>
          <p:cNvPr id="466" name="Shape 466"/>
          <p:cNvSpPr>
            <a:spLocks noGrp="1"/>
          </p:cNvSpPr>
          <p:nvPr>
            <p:ph type="body" sz="quarter" idx="1"/>
          </p:nvPr>
        </p:nvSpPr>
        <p:spPr bwMode="auto">
          <a:prstGeom prst="rect">
            <a:avLst/>
          </a:prstGeom>
        </p:spPr>
        <p:txBody>
          <a:bodyPr/>
          <a:lstStyle/>
          <a:p>
            <a:pPr>
              <a:defRPr/>
            </a:pPr>
            <a:r>
              <a:rPr/>
              <a:t>Egyetlen perceptronmodel</a:t>
            </a:r>
            <a:r>
              <a:rPr lang="hu-HU"/>
              <a:t>l</a:t>
            </a:r>
            <a:r>
              <a:rPr/>
              <a:t> nem alkalmas rá</a:t>
            </a:r>
            <a:r>
              <a:rPr lang="hu-HU"/>
              <a:t>,</a:t>
            </a:r>
            <a:r>
              <a:rPr/>
              <a:t> hogy bonyolult dolgokat tanuljon, ezért azt tovább bővítve létrehozhatunk egy többrétegű neurális hálózatot.</a:t>
            </a:r>
            <a:endParaRPr/>
          </a:p>
          <a:p>
            <a:pPr>
              <a:defRPr/>
            </a:pPr>
            <a:r>
              <a:rPr/>
              <a:t>A képen egy fully connected (minden neuron egy adott rétegben kapcsolatban van minden másik neuronnal a következő rétegben) neutrális háló látható. </a:t>
            </a:r>
            <a:endParaRPr/>
          </a:p>
          <a:p>
            <a:pPr>
              <a:defRPr/>
            </a:pPr>
            <a:r>
              <a:rPr/>
              <a:t>A bal szélen van a bemenet</a:t>
            </a:r>
            <a:r>
              <a:rPr lang="hu-HU"/>
              <a:t>,</a:t>
            </a:r>
            <a:r>
              <a:rPr/>
              <a:t> amely tetszőleges számú lehet</a:t>
            </a:r>
            <a:r>
              <a:rPr lang="hu-HU"/>
              <a:t>,</a:t>
            </a:r>
            <a:r>
              <a:rPr/>
              <a:t> és a kimeneten is (bár az ábrán csak egy neuron van) több lehet</a:t>
            </a:r>
            <a:r>
              <a:rPr lang="hu-HU"/>
              <a:t>,</a:t>
            </a:r>
            <a:r>
              <a:rPr/>
              <a:t> pl</a:t>
            </a:r>
            <a:r>
              <a:rPr lang="hu-HU"/>
              <a:t>.</a:t>
            </a:r>
            <a:r>
              <a:rPr/>
              <a:t> ha kategóriákba sorolást csinálunk.</a:t>
            </a:r>
            <a:endParaRPr/>
          </a:p>
          <a:p>
            <a:pPr>
              <a:defRPr/>
            </a:pPr>
            <a:r>
              <a:rPr/>
              <a:t>A rejtett rétegek működését meglehetősen nehéz értelmezni</a:t>
            </a:r>
            <a:r>
              <a:rPr lang="hu-HU"/>
              <a:t>,</a:t>
            </a:r>
            <a:r>
              <a:rPr/>
              <a:t> pláne akkor</a:t>
            </a:r>
            <a:r>
              <a:rPr lang="hu-HU"/>
              <a:t>,</a:t>
            </a:r>
            <a:r>
              <a:rPr/>
              <a:t> ha több rétegből vannak. </a:t>
            </a:r>
            <a:endParaRPr/>
          </a:p>
          <a:p>
            <a:pPr>
              <a:defRPr/>
            </a:pPr>
            <a:r>
              <a:rPr/>
              <a:t>Ha a rejtett rétegek száma nagyobb vagy egyenlő kettővel</a:t>
            </a:r>
            <a:r>
              <a:rPr lang="hu-HU"/>
              <a:t>,</a:t>
            </a:r>
            <a:r>
              <a:rPr/>
              <a:t> akkor már deep neural networkről beszélünk.</a:t>
            </a:r>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69" name="Shape 469"/>
          <p:cNvSpPr>
            <a:spLocks noChangeAspect="1" noGrp="1" noRot="1"/>
          </p:cNvSpPr>
          <p:nvPr>
            <p:ph type="sldImg"/>
          </p:nvPr>
        </p:nvSpPr>
        <p:spPr bwMode="auto">
          <a:prstGeom prst="rect">
            <a:avLst/>
          </a:prstGeom>
        </p:spPr>
        <p:txBody>
          <a:bodyPr/>
          <a:lstStyle/>
          <a:p>
            <a:pPr>
              <a:defRPr/>
            </a:pPr>
            <a:endParaRPr/>
          </a:p>
        </p:txBody>
      </p:sp>
      <p:sp>
        <p:nvSpPr>
          <p:cNvPr id="470" name="Shape 470"/>
          <p:cNvSpPr>
            <a:spLocks noGrp="1"/>
          </p:cNvSpPr>
          <p:nvPr>
            <p:ph type="body" sz="quarter" idx="1"/>
          </p:nvPr>
        </p:nvSpPr>
        <p:spPr bwMode="auto">
          <a:prstGeom prst="rect">
            <a:avLst/>
          </a:prstGeom>
        </p:spPr>
        <p:txBody>
          <a:bodyPr/>
          <a:lstStyle/>
          <a:p>
            <a:pPr>
              <a:defRPr/>
            </a:pPr>
            <a:r>
              <a:rPr/>
              <a:t>A mesterséges neurális hálózatok nem csak a felügyelt tanulásra korlátozódnak. Különböző tanulási paradigmákban használhatók, beleértve a felügyelet nélküli tanulást, a félig felügyelt tanulást és a megerősítéses tanulást.</a:t>
            </a:r>
            <a:endParaRPr/>
          </a:p>
          <a:p>
            <a:pPr>
              <a:defRPr/>
            </a:pPr>
            <a:r>
              <a:rPr u="sng">
                <a:hlinkClick r:id="rId3" tooltip="https://qph.cf2.quoracdn.net/main-qimg-ca5ddd9f4186cc5393640d84f1d71118"/>
              </a:rPr>
              <a:t>https://qph.cf2.quoracdn.net/main-qimg-ca5ddd9f4186cc5393640d84f1d71118</a:t>
            </a:r>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73" name="Shape 473"/>
          <p:cNvSpPr>
            <a:spLocks noChangeAspect="1" noGrp="1" noRot="1"/>
          </p:cNvSpPr>
          <p:nvPr>
            <p:ph type="sldImg"/>
          </p:nvPr>
        </p:nvSpPr>
        <p:spPr bwMode="auto">
          <a:prstGeom prst="rect">
            <a:avLst/>
          </a:prstGeom>
        </p:spPr>
        <p:txBody>
          <a:bodyPr/>
          <a:lstStyle/>
          <a:p>
            <a:pPr>
              <a:defRPr/>
            </a:pPr>
            <a:endParaRPr/>
          </a:p>
        </p:txBody>
      </p:sp>
      <p:sp>
        <p:nvSpPr>
          <p:cNvPr id="474" name="Shape 474"/>
          <p:cNvSpPr>
            <a:spLocks noGrp="1"/>
          </p:cNvSpPr>
          <p:nvPr>
            <p:ph type="body" sz="quarter" idx="1"/>
          </p:nvPr>
        </p:nvSpPr>
        <p:spPr bwMode="auto">
          <a:prstGeom prst="rect">
            <a:avLst/>
          </a:prstGeom>
        </p:spPr>
        <p:txBody>
          <a:bodyPr/>
          <a:lstStyle/>
          <a:p>
            <a:pPr>
              <a:defRPr/>
            </a:pPr>
            <a:r>
              <a:rPr u="sng">
                <a:hlinkClick r:id="rId3" tooltip="https://qph.cf2.quoracdn.net/main-qimg-ca5ddd9f4186cc5393640d84f1d71118"/>
              </a:rPr>
              <a:t>https://qph.cf2.quoracdn.net/main-qimg-ca5ddd9f4186cc5393640d84f1d71118</a:t>
            </a:r>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78" name="Shape 478"/>
          <p:cNvSpPr>
            <a:spLocks noChangeAspect="1" noGrp="1" noRot="1"/>
          </p:cNvSpPr>
          <p:nvPr>
            <p:ph type="sldImg"/>
          </p:nvPr>
        </p:nvSpPr>
        <p:spPr bwMode="auto">
          <a:prstGeom prst="rect">
            <a:avLst/>
          </a:prstGeom>
        </p:spPr>
        <p:txBody>
          <a:bodyPr/>
          <a:lstStyle/>
          <a:p>
            <a:pPr>
              <a:defRPr/>
            </a:pPr>
            <a:endParaRPr/>
          </a:p>
        </p:txBody>
      </p:sp>
      <p:sp>
        <p:nvSpPr>
          <p:cNvPr id="479" name="Shape 479"/>
          <p:cNvSpPr>
            <a:spLocks noGrp="1"/>
          </p:cNvSpPr>
          <p:nvPr>
            <p:ph type="body" sz="quarter" idx="1"/>
          </p:nvPr>
        </p:nvSpPr>
        <p:spPr bwMode="auto">
          <a:prstGeom prst="rect">
            <a:avLst/>
          </a:prstGeom>
        </p:spPr>
        <p:txBody>
          <a:bodyPr/>
          <a:lstStyle>
            <a:lvl1pPr>
              <a:defRPr u="sng"/>
            </a:lvl1pPr>
          </a:lstStyle>
          <a:p>
            <a:pPr>
              <a:defRPr u="none"/>
            </a:pPr>
            <a:r>
              <a:rPr u="sng">
                <a:hlinkClick r:id="rId3" tooltip="https://www.youtube.com/watch?v=mpnh1YTT66w"/>
              </a:rPr>
              <a:t>https://www.youtube.com/watch?v=mpnh1YTT66w</a:t>
            </a:r>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95" name="Shape 495"/>
          <p:cNvSpPr>
            <a:spLocks noChangeAspect="1" noGrp="1" noRot="1"/>
          </p:cNvSpPr>
          <p:nvPr>
            <p:ph type="sldImg"/>
          </p:nvPr>
        </p:nvSpPr>
        <p:spPr bwMode="auto">
          <a:prstGeom prst="rect">
            <a:avLst/>
          </a:prstGeom>
        </p:spPr>
        <p:txBody>
          <a:bodyPr/>
          <a:lstStyle/>
          <a:p>
            <a:pPr>
              <a:defRPr/>
            </a:pPr>
            <a:endParaRPr/>
          </a:p>
        </p:txBody>
      </p:sp>
      <p:sp>
        <p:nvSpPr>
          <p:cNvPr id="496" name="Shape 496"/>
          <p:cNvSpPr>
            <a:spLocks noGrp="1"/>
          </p:cNvSpPr>
          <p:nvPr>
            <p:ph type="body" sz="quarter" idx="1"/>
          </p:nvPr>
        </p:nvSpPr>
        <p:spPr bwMode="auto">
          <a:prstGeom prst="rect">
            <a:avLst/>
          </a:prstGeom>
        </p:spPr>
        <p:txBody>
          <a:bodyPr/>
          <a:lstStyle/>
          <a:p>
            <a:pPr>
              <a:defRPr/>
            </a:pPr>
            <a:r>
              <a:rPr/>
              <a:t>A MidJourney már használható, képgenerálásra</a:t>
            </a:r>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11" name="Shape 511"/>
          <p:cNvSpPr>
            <a:spLocks noChangeAspect="1" noGrp="1" noRot="1"/>
          </p:cNvSpPr>
          <p:nvPr>
            <p:ph type="sldImg"/>
          </p:nvPr>
        </p:nvSpPr>
        <p:spPr bwMode="auto">
          <a:prstGeom prst="rect">
            <a:avLst/>
          </a:prstGeom>
        </p:spPr>
        <p:txBody>
          <a:bodyPr/>
          <a:lstStyle/>
          <a:p>
            <a:pPr>
              <a:defRPr/>
            </a:pPr>
            <a:endParaRPr/>
          </a:p>
        </p:txBody>
      </p:sp>
      <p:sp>
        <p:nvSpPr>
          <p:cNvPr id="512" name="Shape 512"/>
          <p:cNvSpPr>
            <a:spLocks noGrp="1"/>
          </p:cNvSpPr>
          <p:nvPr>
            <p:ph type="body" sz="quarter" idx="1"/>
          </p:nvPr>
        </p:nvSpPr>
        <p:spPr bwMode="auto">
          <a:prstGeom prst="rect">
            <a:avLst/>
          </a:prstGeom>
        </p:spPr>
        <p:txBody>
          <a:bodyPr/>
          <a:lstStyle/>
          <a:p>
            <a:pPr>
              <a:defRPr/>
            </a:pPr>
            <a:r>
              <a:rPr/>
              <a:t>További, már használható képgeneráló AI-k:</a:t>
            </a:r>
            <a:endParaRPr/>
          </a:p>
          <a:p>
            <a:pPr>
              <a:defRPr/>
            </a:pPr>
            <a:r>
              <a:rPr/>
              <a:t>Dall-E,</a:t>
            </a:r>
            <a:endParaRPr/>
          </a:p>
          <a:p>
            <a:pPr>
              <a:defRPr/>
            </a:pPr>
            <a:r>
              <a:rPr/>
              <a:t>Stable Diffusion</a:t>
            </a:r>
            <a:endParaRPr/>
          </a:p>
          <a:p>
            <a:pPr>
              <a:defRPr/>
            </a:pPr>
            <a:r>
              <a:rPr/>
              <a:t>Stb.</a:t>
            </a:r>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26" name="Shape 526"/>
          <p:cNvSpPr>
            <a:spLocks noChangeAspect="1" noGrp="1" noRot="1"/>
          </p:cNvSpPr>
          <p:nvPr>
            <p:ph type="sldImg"/>
          </p:nvPr>
        </p:nvSpPr>
        <p:spPr bwMode="auto">
          <a:prstGeom prst="rect">
            <a:avLst/>
          </a:prstGeom>
        </p:spPr>
        <p:txBody>
          <a:bodyPr/>
          <a:lstStyle/>
          <a:p>
            <a:pPr>
              <a:defRPr/>
            </a:pPr>
            <a:endParaRPr/>
          </a:p>
        </p:txBody>
      </p:sp>
      <p:sp>
        <p:nvSpPr>
          <p:cNvPr id="527" name="Shape 527"/>
          <p:cNvSpPr>
            <a:spLocks noGrp="1"/>
          </p:cNvSpPr>
          <p:nvPr>
            <p:ph type="body" sz="quarter" idx="1"/>
          </p:nvPr>
        </p:nvSpPr>
        <p:spPr bwMode="auto">
          <a:prstGeom prst="rect">
            <a:avLst/>
          </a:prstGeom>
        </p:spPr>
        <p:txBody>
          <a:bodyPr/>
          <a:lstStyle/>
          <a:p>
            <a:pPr>
              <a:defRPr/>
            </a:pPr>
            <a:r>
              <a:rPr/>
              <a:t>DeepFake,</a:t>
            </a:r>
            <a:endParaRPr/>
          </a:p>
          <a:p>
            <a:pPr>
              <a:defRPr/>
            </a:pPr>
            <a:r>
              <a:rPr/>
              <a:t>AI </a:t>
            </a:r>
            <a:r>
              <a:rPr lang="hu-HU"/>
              <a:t>v</a:t>
            </a:r>
            <a:r>
              <a:rPr/>
              <a:t>ideógenerálás</a:t>
            </a:r>
            <a:endParaRPr/>
          </a:p>
          <a:p>
            <a:pPr>
              <a:defRPr/>
            </a:pPr>
            <a:r>
              <a:rPr/>
              <a:t>AI </a:t>
            </a:r>
            <a:r>
              <a:rPr lang="hu-HU"/>
              <a:t>s</a:t>
            </a:r>
            <a:r>
              <a:rPr/>
              <a:t>orozatgenerálás (ALWAYS ON!)</a:t>
            </a:r>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34" name="Shape 534"/>
          <p:cNvSpPr>
            <a:spLocks noChangeAspect="1" noGrp="1" noRot="1"/>
          </p:cNvSpPr>
          <p:nvPr>
            <p:ph type="sldImg"/>
          </p:nvPr>
        </p:nvSpPr>
        <p:spPr bwMode="auto">
          <a:prstGeom prst="rect">
            <a:avLst/>
          </a:prstGeom>
        </p:spPr>
        <p:txBody>
          <a:bodyPr/>
          <a:lstStyle/>
          <a:p>
            <a:pPr>
              <a:defRPr/>
            </a:pPr>
            <a:endParaRPr/>
          </a:p>
        </p:txBody>
      </p:sp>
      <p:sp>
        <p:nvSpPr>
          <p:cNvPr id="535" name="Shape 535"/>
          <p:cNvSpPr>
            <a:spLocks noGrp="1"/>
          </p:cNvSpPr>
          <p:nvPr>
            <p:ph type="body" sz="quarter" idx="1"/>
          </p:nvPr>
        </p:nvSpPr>
        <p:spPr bwMode="auto">
          <a:prstGeom prst="rect">
            <a:avLst/>
          </a:prstGeom>
        </p:spPr>
        <p:txBody>
          <a:bodyPr/>
          <a:lstStyle>
            <a:lvl1pPr>
              <a:defRPr sz="1800"/>
            </a:lvl1pPr>
          </a:lstStyle>
          <a:p>
            <a:pPr>
              <a:defRPr/>
            </a:pPr>
            <a:r>
              <a:rPr/>
              <a:t>A GitHub Copilot egy mesterséges intelligencia által hajtott kódtámogató eszköz, amely</a:t>
            </a:r>
            <a:r>
              <a:rPr lang="en-US" sz="1800" b="0" i="0" u="none" strike="noStrike" cap="none" spc="0">
                <a:ln>
                  <a:noFill/>
                </a:ln>
                <a:solidFill>
                  <a:srgbClr val="000000"/>
                </a:solidFill>
                <a:latin typeface="+mn-lt"/>
                <a:ea typeface="+mn-ea"/>
                <a:cs typeface="+mn-cs"/>
              </a:rPr>
              <a:t> javaslatokat </a:t>
            </a:r>
            <a:r>
              <a:rPr lang="hu-HU" sz="1800" b="0" i="0" u="none" strike="noStrike" cap="none" spc="0">
                <a:ln>
                  <a:noFill/>
                </a:ln>
                <a:solidFill>
                  <a:srgbClr val="000000"/>
                </a:solidFill>
                <a:latin typeface="Helvetica Neue"/>
                <a:ea typeface="Helvetica Neue"/>
                <a:cs typeface="Helvetica Neue"/>
              </a:rPr>
              <a:t>ad </a:t>
            </a:r>
            <a:r>
              <a:rPr/>
              <a:t>a programozók</a:t>
            </a:r>
            <a:r>
              <a:rPr lang="hu-HU"/>
              <a:t>nak</a:t>
            </a:r>
            <a:r>
              <a:rPr/>
              <a:t> kódírás közben. A rendszer képes megtanulni a programozási nyelvek szintaxisát, valamint számos különféle programozási feladatot és mintát. A Copilot segít gyorsítani a fejlesztési folyamatot, és javítani a kód minőségét, miközben az emberi fejlesztők által vezetett projekteket támogatja.</a:t>
            </a:r>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39" name="Shape 539"/>
          <p:cNvSpPr>
            <a:spLocks noChangeAspect="1" noGrp="1" noRot="1"/>
          </p:cNvSpPr>
          <p:nvPr>
            <p:ph type="sldImg"/>
          </p:nvPr>
        </p:nvSpPr>
        <p:spPr bwMode="auto">
          <a:prstGeom prst="rect">
            <a:avLst/>
          </a:prstGeom>
        </p:spPr>
        <p:txBody>
          <a:bodyPr/>
          <a:lstStyle/>
          <a:p>
            <a:pPr>
              <a:defRPr/>
            </a:pPr>
            <a:endParaRPr/>
          </a:p>
        </p:txBody>
      </p:sp>
      <p:sp>
        <p:nvSpPr>
          <p:cNvPr id="540" name="Shape 540"/>
          <p:cNvSpPr>
            <a:spLocks noGrp="1"/>
          </p:cNvSpPr>
          <p:nvPr>
            <p:ph type="body" sz="quarter" idx="1"/>
          </p:nvPr>
        </p:nvSpPr>
        <p:spPr bwMode="auto">
          <a:prstGeom prst="rect">
            <a:avLst/>
          </a:prstGeom>
        </p:spPr>
        <p:txBody>
          <a:bodyPr/>
          <a:lstStyle>
            <a:lvl1pPr>
              <a:defRPr sz="2000"/>
            </a:lvl1pPr>
          </a:lstStyle>
          <a:p>
            <a:pPr>
              <a:defRPr/>
            </a:pPr>
            <a:r>
              <a:rPr/>
              <a:t>Az Openpilot egy nyílt forráskódú, önvezető szoftver. Célja, hogy az utcai gépkocsikat biztonságosabbá és kényelmesebbé tegye azáltal, hogy az autóvezetés egyes aspektusait automatizálja. Az Openpilot képes sávtartásra, adaptív sebességtartásra és automata sebességváltásra. A rendszer főként mély tanulási algoritmusokra épül, és az emberi vezetői viselkedést modellezi a hatékony és biztonságos vezetési döntések meghozatalához.</a:t>
            </a:r>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49" name="Shape 549"/>
          <p:cNvSpPr>
            <a:spLocks noChangeAspect="1" noGrp="1" noRot="1"/>
          </p:cNvSpPr>
          <p:nvPr>
            <p:ph type="sldImg"/>
          </p:nvPr>
        </p:nvSpPr>
        <p:spPr bwMode="auto">
          <a:prstGeom prst="rect">
            <a:avLst/>
          </a:prstGeom>
        </p:spPr>
        <p:txBody>
          <a:bodyPr/>
          <a:lstStyle/>
          <a:p>
            <a:pPr>
              <a:defRPr/>
            </a:pPr>
            <a:endParaRPr/>
          </a:p>
        </p:txBody>
      </p:sp>
      <p:sp>
        <p:nvSpPr>
          <p:cNvPr id="550" name="Shape 550"/>
          <p:cNvSpPr>
            <a:spLocks noGrp="1"/>
          </p:cNvSpPr>
          <p:nvPr>
            <p:ph type="body" sz="quarter" idx="1"/>
          </p:nvPr>
        </p:nvSpPr>
        <p:spPr bwMode="auto">
          <a:prstGeom prst="rect">
            <a:avLst/>
          </a:prstGeom>
        </p:spPr>
        <p:txBody>
          <a:bodyPr/>
          <a:lstStyle/>
          <a:p>
            <a:pPr>
              <a:defRPr/>
            </a:pPr>
            <a:r>
              <a:rPr/>
              <a:t>Plus: USD $20/mo</a:t>
            </a:r>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2" name="Shape 202"/>
          <p:cNvSpPr>
            <a:spLocks noChangeAspect="1" noGrp="1" noRot="1"/>
          </p:cNvSpPr>
          <p:nvPr>
            <p:ph type="sldImg"/>
          </p:nvPr>
        </p:nvSpPr>
        <p:spPr bwMode="auto">
          <a:prstGeom prst="rect">
            <a:avLst/>
          </a:prstGeom>
        </p:spPr>
        <p:txBody>
          <a:bodyPr/>
          <a:lstStyle/>
          <a:p>
            <a:pPr>
              <a:defRPr/>
            </a:pPr>
            <a:endParaRPr/>
          </a:p>
        </p:txBody>
      </p:sp>
      <p:sp>
        <p:nvSpPr>
          <p:cNvPr id="203" name="Shape 203"/>
          <p:cNvSpPr>
            <a:spLocks noGrp="1"/>
          </p:cNvSpPr>
          <p:nvPr>
            <p:ph type="body" sz="quarter" idx="1"/>
          </p:nvPr>
        </p:nvSpPr>
        <p:spPr bwMode="auto">
          <a:prstGeom prst="rect">
            <a:avLst/>
          </a:prstGeom>
        </p:spPr>
        <p:txBody>
          <a:bodyPr/>
          <a:lstStyle/>
          <a:p>
            <a:pPr>
              <a:defRPr/>
            </a:pPr>
            <a:r>
              <a:rPr/>
              <a:t>A tradicionális gépi tanulásban három nagy csoportot különböztetünk meg. (Létezik még ezeknek átfedés</a:t>
            </a:r>
            <a:r>
              <a:rPr lang="hu-HU"/>
              <a:t>ük</a:t>
            </a:r>
            <a:r>
              <a:rPr/>
              <a:t> is, és a tovább tanulás is fontos paradigma, ami lehetővé teszi</a:t>
            </a:r>
            <a:r>
              <a:rPr lang="hu-HU"/>
              <a:t>,</a:t>
            </a:r>
            <a:r>
              <a:rPr/>
              <a:t> hogy egy kész</a:t>
            </a:r>
            <a:r>
              <a:rPr lang="hu-HU"/>
              <a:t>,</a:t>
            </a:r>
            <a:r>
              <a:rPr/>
              <a:t> működő modellt tovább tanítunk</a:t>
            </a:r>
            <a:r>
              <a:rPr lang="hu-HU"/>
              <a:t>,</a:t>
            </a:r>
            <a:r>
              <a:rPr/>
              <a:t> hogy egy speciális területen még jobb legyen.)</a:t>
            </a:r>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61" name="Shape 561"/>
          <p:cNvSpPr>
            <a:spLocks noChangeAspect="1" noGrp="1" noRot="1"/>
          </p:cNvSpPr>
          <p:nvPr>
            <p:ph type="sldImg"/>
          </p:nvPr>
        </p:nvSpPr>
        <p:spPr bwMode="auto">
          <a:prstGeom prst="rect">
            <a:avLst/>
          </a:prstGeom>
        </p:spPr>
        <p:txBody>
          <a:bodyPr/>
          <a:lstStyle/>
          <a:p>
            <a:pPr>
              <a:defRPr/>
            </a:pPr>
            <a:endParaRPr/>
          </a:p>
        </p:txBody>
      </p:sp>
      <p:sp>
        <p:nvSpPr>
          <p:cNvPr id="562" name="Shape 562"/>
          <p:cNvSpPr>
            <a:spLocks noGrp="1"/>
          </p:cNvSpPr>
          <p:nvPr>
            <p:ph type="body" sz="quarter" idx="1"/>
          </p:nvPr>
        </p:nvSpPr>
        <p:spPr bwMode="auto">
          <a:prstGeom prst="rect">
            <a:avLst/>
          </a:prstGeom>
        </p:spPr>
        <p:txBody>
          <a:bodyPr/>
          <a:lstStyle/>
          <a:p>
            <a:pPr>
              <a:defRPr/>
            </a:pPr>
            <a:r>
              <a:rPr u="sng">
                <a:hlinkClick r:id="rId3" tooltip="https://www.cell.com/neuron/fulltext/S0896-6273(21)00501-8?_returnURL=https%3A%2F%2Flinkinghub.elsevier.com%2Fretrieve%2Fpii%2FS0896627321005018%3Fshowall%3Dtrue"/>
              </a:rPr>
              <a:t>https://www.cell.com/neuron/fulltext/S0896-6273(21)00501-8?_returnURL=https%3A%2F%2Flinkinghub.elsevier.com%2Fretrieve%2Fpii%2FS0896627321005018%3Fshowall%3Dtrue</a:t>
            </a:r>
            <a:endParaRPr/>
          </a:p>
          <a:p>
            <a:pPr>
              <a:defRPr/>
            </a:pPr>
            <a:endParaRPr u="sng"/>
          </a:p>
          <a:p>
            <a:pPr>
              <a:defRPr/>
            </a:pPr>
            <a:r>
              <a:rPr/>
              <a:t>Egy nemrégiben készült tanulmány szerint legalább 5 rétegű neurális hálózatra van szükség egyetlen biológiai neuron viselkedésének szimulálásához. Ez körülbelül 1000 mesterséges neuront jelent minden egyes biológiai neuronra.</a:t>
            </a:r>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98" name="Shape 598"/>
          <p:cNvSpPr>
            <a:spLocks noChangeAspect="1" noGrp="1" noRot="1"/>
          </p:cNvSpPr>
          <p:nvPr>
            <p:ph type="sldImg"/>
          </p:nvPr>
        </p:nvSpPr>
        <p:spPr bwMode="auto">
          <a:prstGeom prst="rect">
            <a:avLst/>
          </a:prstGeom>
        </p:spPr>
        <p:txBody>
          <a:bodyPr/>
          <a:lstStyle/>
          <a:p>
            <a:pPr>
              <a:defRPr/>
            </a:pPr>
            <a:endParaRPr/>
          </a:p>
        </p:txBody>
      </p:sp>
      <p:sp>
        <p:nvSpPr>
          <p:cNvPr id="599" name="Shape 599"/>
          <p:cNvSpPr>
            <a:spLocks noGrp="1"/>
          </p:cNvSpPr>
          <p:nvPr>
            <p:ph type="body" sz="quarter" idx="1"/>
          </p:nvPr>
        </p:nvSpPr>
        <p:spPr bwMode="auto">
          <a:prstGeom prst="rect">
            <a:avLst/>
          </a:prstGeom>
        </p:spPr>
        <p:txBody>
          <a:bodyPr/>
          <a:lstStyle/>
          <a:p>
            <a:pPr>
              <a:defRPr/>
            </a:pPr>
            <a:r>
              <a:rPr/>
              <a:t>Még nem lehet használni ezt a funkcióját a </a:t>
            </a:r>
            <a:r>
              <a:rPr lang="hu-HU"/>
              <a:t>C</a:t>
            </a:r>
            <a:r>
              <a:rPr/>
              <a:t>hatGPT-nek, de nemsokára kijön: hozzá fog férni az internethez, aktuális adatokból tud dolgozni, real time adatokat lekérdezni, értelmezni</a:t>
            </a:r>
            <a:r>
              <a:rPr lang="hu-HU"/>
              <a:t> </a:t>
            </a:r>
            <a:r>
              <a:rPr/>
              <a:t>stb</a:t>
            </a:r>
            <a:r>
              <a:rPr lang="hu-HU"/>
              <a:t>.</a:t>
            </a:r>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02" name="Shape 602"/>
          <p:cNvSpPr>
            <a:spLocks noChangeAspect="1" noGrp="1" noRot="1"/>
          </p:cNvSpPr>
          <p:nvPr>
            <p:ph type="sldImg"/>
          </p:nvPr>
        </p:nvSpPr>
        <p:spPr bwMode="auto">
          <a:prstGeom prst="rect">
            <a:avLst/>
          </a:prstGeom>
        </p:spPr>
        <p:txBody>
          <a:bodyPr/>
          <a:lstStyle/>
          <a:p>
            <a:pPr>
              <a:defRPr/>
            </a:pPr>
            <a:endParaRPr/>
          </a:p>
        </p:txBody>
      </p:sp>
      <p:sp>
        <p:nvSpPr>
          <p:cNvPr id="603" name="Shape 603"/>
          <p:cNvSpPr>
            <a:spLocks noGrp="1"/>
          </p:cNvSpPr>
          <p:nvPr>
            <p:ph type="body" sz="quarter" idx="1"/>
          </p:nvPr>
        </p:nvSpPr>
        <p:spPr bwMode="auto">
          <a:prstGeom prst="rect">
            <a:avLst/>
          </a:prstGeom>
        </p:spPr>
        <p:txBody>
          <a:bodyPr/>
          <a:lstStyle/>
          <a:p>
            <a:pPr>
              <a:defRPr/>
            </a:pPr>
            <a:r>
              <a:rPr/>
              <a:t>Lesz saját kódfuttató</a:t>
            </a:r>
            <a:r>
              <a:rPr lang="hu-HU"/>
              <a:t> </a:t>
            </a:r>
            <a:r>
              <a:rPr/>
              <a:t>környezete, amivel nemcsak leírni tudja a kódot</a:t>
            </a:r>
            <a:r>
              <a:rPr lang="hu-HU"/>
              <a:t>,</a:t>
            </a:r>
            <a:r>
              <a:rPr/>
              <a:t> hanem helyben futtatni is, ezáltal ha hibás kódot generál</a:t>
            </a:r>
            <a:r>
              <a:rPr lang="hu-HU"/>
              <a:t>,</a:t>
            </a:r>
            <a:r>
              <a:rPr/>
              <a:t> egyből javítani tudja…</a:t>
            </a:r>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09" name="Shape 609"/>
          <p:cNvSpPr>
            <a:spLocks noChangeAspect="1" noGrp="1" noRot="1"/>
          </p:cNvSpPr>
          <p:nvPr>
            <p:ph type="sldImg"/>
          </p:nvPr>
        </p:nvSpPr>
        <p:spPr bwMode="auto">
          <a:prstGeom prst="rect">
            <a:avLst/>
          </a:prstGeom>
        </p:spPr>
        <p:txBody>
          <a:bodyPr/>
          <a:lstStyle/>
          <a:p>
            <a:pPr>
              <a:defRPr/>
            </a:pPr>
            <a:endParaRPr/>
          </a:p>
        </p:txBody>
      </p:sp>
      <p:sp>
        <p:nvSpPr>
          <p:cNvPr id="610" name="Shape 610"/>
          <p:cNvSpPr>
            <a:spLocks noGrp="1"/>
          </p:cNvSpPr>
          <p:nvPr>
            <p:ph type="body" sz="quarter" idx="1"/>
          </p:nvPr>
        </p:nvSpPr>
        <p:spPr bwMode="auto">
          <a:prstGeom prst="rect">
            <a:avLst/>
          </a:prstGeom>
        </p:spPr>
        <p:txBody>
          <a:bodyPr/>
          <a:lstStyle/>
          <a:p>
            <a:pPr>
              <a:defRPr/>
            </a:pPr>
            <a:r>
              <a:rPr/>
              <a:t>Szintén nem jött még ki, de nemsokára kijön az </a:t>
            </a:r>
            <a:r>
              <a:rPr lang="hu-HU"/>
              <a:t>A</a:t>
            </a:r>
            <a:r>
              <a:rPr/>
              <a:t>dobe új</a:t>
            </a:r>
            <a:r>
              <a:rPr lang="hu-HU"/>
              <a:t>,</a:t>
            </a:r>
            <a:r>
              <a:rPr/>
              <a:t> teljesen AI alapú képszerkesztője</a:t>
            </a:r>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15" name="Shape 615"/>
          <p:cNvSpPr>
            <a:spLocks noChangeAspect="1" noGrp="1" noRot="1"/>
          </p:cNvSpPr>
          <p:nvPr>
            <p:ph type="sldImg"/>
          </p:nvPr>
        </p:nvSpPr>
        <p:spPr bwMode="auto">
          <a:prstGeom prst="rect">
            <a:avLst/>
          </a:prstGeom>
        </p:spPr>
        <p:txBody>
          <a:bodyPr/>
          <a:lstStyle/>
          <a:p>
            <a:pPr>
              <a:defRPr/>
            </a:pPr>
            <a:endParaRPr/>
          </a:p>
        </p:txBody>
      </p:sp>
      <p:sp>
        <p:nvSpPr>
          <p:cNvPr id="616" name="Shape 616"/>
          <p:cNvSpPr>
            <a:spLocks noGrp="1"/>
          </p:cNvSpPr>
          <p:nvPr>
            <p:ph type="body" sz="quarter" idx="1"/>
          </p:nvPr>
        </p:nvSpPr>
        <p:spPr bwMode="auto">
          <a:prstGeom prst="rect">
            <a:avLst/>
          </a:prstGeom>
        </p:spPr>
        <p:txBody>
          <a:bodyPr/>
          <a:lstStyle/>
          <a:p>
            <a:pPr>
              <a:defRPr/>
            </a:pPr>
            <a:r>
              <a:rPr/>
              <a:t>Valódi robotok, arckifejezések, GPT</a:t>
            </a:r>
            <a:r>
              <a:rPr lang="hu-HU"/>
              <a:t>-</a:t>
            </a:r>
            <a:r>
              <a:rPr/>
              <a:t>verzérelt </a:t>
            </a:r>
            <a:r>
              <a:rPr lang="hu-HU"/>
              <a:t>I</a:t>
            </a:r>
            <a:r>
              <a:rPr/>
              <a:t>oT-k…</a:t>
            </a:r>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21" name="Shape 621"/>
          <p:cNvSpPr>
            <a:spLocks noChangeAspect="1" noGrp="1" noRot="1"/>
          </p:cNvSpPr>
          <p:nvPr>
            <p:ph type="sldImg"/>
          </p:nvPr>
        </p:nvSpPr>
        <p:spPr bwMode="auto">
          <a:prstGeom prst="rect">
            <a:avLst/>
          </a:prstGeom>
        </p:spPr>
        <p:txBody>
          <a:bodyPr/>
          <a:lstStyle/>
          <a:p>
            <a:pPr>
              <a:defRPr/>
            </a:pPr>
            <a:endParaRPr/>
          </a:p>
        </p:txBody>
      </p:sp>
      <p:sp>
        <p:nvSpPr>
          <p:cNvPr id="622" name="Shape 622"/>
          <p:cNvSpPr>
            <a:spLocks noGrp="1"/>
          </p:cNvSpPr>
          <p:nvPr>
            <p:ph type="body" sz="quarter" idx="1"/>
          </p:nvPr>
        </p:nvSpPr>
        <p:spPr bwMode="auto">
          <a:prstGeom prst="rect">
            <a:avLst/>
          </a:prstGeom>
        </p:spPr>
        <p:txBody>
          <a:bodyPr/>
          <a:lstStyle/>
          <a:p>
            <a:pPr>
              <a:defRPr/>
            </a:pPr>
            <a:r>
              <a:rPr/>
              <a:t>Képes legyen úgy tanulni/fejlődni</a:t>
            </a:r>
            <a:r>
              <a:rPr lang="hu-HU"/>
              <a:t>,</a:t>
            </a:r>
            <a:r>
              <a:rPr/>
              <a:t> ahogy az ember</a:t>
            </a:r>
            <a:endParaRPr/>
          </a:p>
          <a:p>
            <a:pPr>
              <a:defRPr/>
            </a:pPr>
            <a:r>
              <a:rPr/>
              <a:t>Céljai legyenek</a:t>
            </a:r>
            <a:endParaRPr/>
          </a:p>
          <a:p>
            <a:pPr>
              <a:defRPr/>
            </a:pPr>
            <a:r>
              <a:rPr/>
              <a:t>Minimális </a:t>
            </a:r>
            <a:r>
              <a:rPr lang="hu-HU"/>
              <a:t>„</a:t>
            </a:r>
            <a:r>
              <a:rPr/>
              <a:t>input”-ból is képes legyen valamit kihozni</a:t>
            </a:r>
            <a:endParaRPr/>
          </a:p>
          <a:p>
            <a:pPr>
              <a:defRPr/>
            </a:pPr>
            <a:endParaRPr/>
          </a:p>
          <a:p>
            <a:pPr>
              <a:defRPr/>
            </a:pPr>
            <a:r>
              <a:rPr/>
              <a:t>Az Általános Mesterséges Intelligencia (AGI) olyan mesterséges intelligencia, amely képes az emberi intelligenciához hasonló szinten működni és megérteni, illetve alkalmazkodni a különböző feladatokhoz és problémákhoz. Az AGI elméletileg minden olyan feladatot elvégezhet, amit egy ember is képes, beleértve az összetett gondolkodást, a problémamegoldást, az érzelmi intelligenciát és a kreativitást. Az AGI még nem létezik a valóságban, jelenleg a mesterségesintelligencia</a:t>
            </a:r>
            <a:r>
              <a:rPr lang="hu-HU"/>
              <a:t>-</a:t>
            </a:r>
            <a:r>
              <a:rPr/>
              <a:t>kutatások elsősorban speciális, célirányos feladatokra koncentrálnak (így ún. </a:t>
            </a:r>
            <a:r>
              <a:rPr lang="hu-HU"/>
              <a:t>„</a:t>
            </a:r>
            <a:r>
              <a:rPr/>
              <a:t>keskeny</a:t>
            </a:r>
            <a:r>
              <a:rPr lang="hu-HU"/>
              <a:t>”</a:t>
            </a:r>
            <a:r>
              <a:rPr/>
              <a:t> vagy </a:t>
            </a:r>
            <a:r>
              <a:rPr lang="hu-HU"/>
              <a:t>„</a:t>
            </a:r>
            <a:r>
              <a:rPr/>
              <a:t>korlátozott</a:t>
            </a:r>
            <a:r>
              <a:rPr lang="hu-HU"/>
              <a:t>”</a:t>
            </a:r>
            <a:r>
              <a:rPr/>
              <a:t> mesterséges intelligenciát alkotva).</a:t>
            </a:r>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54" name="Shape 254"/>
          <p:cNvSpPr>
            <a:spLocks noChangeAspect="1" noGrp="1" noRot="1"/>
          </p:cNvSpPr>
          <p:nvPr>
            <p:ph type="sldImg"/>
          </p:nvPr>
        </p:nvSpPr>
        <p:spPr bwMode="auto">
          <a:prstGeom prst="rect">
            <a:avLst/>
          </a:prstGeom>
        </p:spPr>
        <p:txBody>
          <a:bodyPr/>
          <a:lstStyle/>
          <a:p>
            <a:pPr>
              <a:defRPr/>
            </a:pPr>
            <a:endParaRPr/>
          </a:p>
        </p:txBody>
      </p:sp>
      <p:sp>
        <p:nvSpPr>
          <p:cNvPr id="255" name="Shape 255"/>
          <p:cNvSpPr>
            <a:spLocks noGrp="1"/>
          </p:cNvSpPr>
          <p:nvPr>
            <p:ph type="body" sz="quarter" idx="1"/>
          </p:nvPr>
        </p:nvSpPr>
        <p:spPr bwMode="auto">
          <a:prstGeom prst="rect">
            <a:avLst/>
          </a:prstGeom>
        </p:spPr>
        <p:txBody>
          <a:bodyPr/>
          <a:lstStyle>
            <a:lvl1pPr>
              <a:defRPr sz="2300"/>
            </a:lvl1pPr>
          </a:lstStyle>
          <a:p>
            <a:pPr>
              <a:defRPr/>
            </a:pPr>
            <a:r>
              <a:rPr/>
              <a:t>Supervised: van egy felcímkézett adathalmazunk, a modell abból tanul</a:t>
            </a:r>
            <a:r>
              <a:rPr lang="hu-HU"/>
              <a:t>,</a:t>
            </a:r>
            <a:r>
              <a:rPr/>
              <a:t> pl</a:t>
            </a:r>
            <a:r>
              <a:rPr lang="hu-HU"/>
              <a:t>.</a:t>
            </a:r>
            <a:r>
              <a:rPr/>
              <a:t> feltételez vagy osztyályoz. Ismert a bemenet és a várt kimenet is.</a:t>
            </a:r>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79" name="Shape 279"/>
          <p:cNvSpPr>
            <a:spLocks noChangeAspect="1" noGrp="1" noRot="1"/>
          </p:cNvSpPr>
          <p:nvPr>
            <p:ph type="sldImg"/>
          </p:nvPr>
        </p:nvSpPr>
        <p:spPr bwMode="auto">
          <a:prstGeom prst="rect">
            <a:avLst/>
          </a:prstGeom>
        </p:spPr>
        <p:txBody>
          <a:bodyPr/>
          <a:lstStyle/>
          <a:p>
            <a:pPr>
              <a:defRPr/>
            </a:pPr>
            <a:endParaRPr/>
          </a:p>
        </p:txBody>
      </p:sp>
      <p:sp>
        <p:nvSpPr>
          <p:cNvPr id="280" name="Shape 280"/>
          <p:cNvSpPr>
            <a:spLocks noGrp="1"/>
          </p:cNvSpPr>
          <p:nvPr>
            <p:ph type="body" sz="quarter" idx="1"/>
          </p:nvPr>
        </p:nvSpPr>
        <p:spPr bwMode="auto">
          <a:prstGeom prst="rect">
            <a:avLst/>
          </a:prstGeom>
        </p:spPr>
        <p:txBody>
          <a:bodyPr/>
          <a:lstStyle>
            <a:lvl1pPr>
              <a:defRPr sz="2100"/>
            </a:lvl1pPr>
          </a:lstStyle>
          <a:p>
            <a:pPr>
              <a:defRPr/>
            </a:pPr>
            <a:r>
              <a:rPr/>
              <a:t>Unsupervised: előre nem felc</a:t>
            </a:r>
            <a:r>
              <a:rPr lang="hu-HU"/>
              <a:t>í</a:t>
            </a:r>
            <a:r>
              <a:rPr/>
              <a:t>mkézett adataink vannak. Csoportosítás (klaszterezés) pl</a:t>
            </a:r>
            <a:r>
              <a:rPr lang="hu-HU"/>
              <a:t>.</a:t>
            </a:r>
            <a:r>
              <a:rPr/>
              <a:t> ide tartozik: Van egy bemeneti adathalmazunk, abban valamilyen rendszert keresünk (pl</a:t>
            </a:r>
            <a:r>
              <a:rPr lang="hu-HU"/>
              <a:t>.</a:t>
            </a:r>
            <a:r>
              <a:rPr/>
              <a:t> csoportosítás, klaszterezés)</a:t>
            </a:r>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99" name="Shape 299"/>
          <p:cNvSpPr>
            <a:spLocks noChangeAspect="1" noGrp="1" noRot="1"/>
          </p:cNvSpPr>
          <p:nvPr>
            <p:ph type="sldImg"/>
          </p:nvPr>
        </p:nvSpPr>
        <p:spPr bwMode="auto">
          <a:prstGeom prst="rect">
            <a:avLst/>
          </a:prstGeom>
        </p:spPr>
        <p:txBody>
          <a:bodyPr/>
          <a:lstStyle/>
          <a:p>
            <a:pPr>
              <a:defRPr/>
            </a:pPr>
            <a:endParaRPr/>
          </a:p>
        </p:txBody>
      </p:sp>
      <p:sp>
        <p:nvSpPr>
          <p:cNvPr id="300" name="Shape 300"/>
          <p:cNvSpPr>
            <a:spLocks noGrp="1"/>
          </p:cNvSpPr>
          <p:nvPr>
            <p:ph type="body" sz="quarter" idx="1"/>
          </p:nvPr>
        </p:nvSpPr>
        <p:spPr bwMode="auto">
          <a:prstGeom prst="rect">
            <a:avLst/>
          </a:prstGeom>
        </p:spPr>
        <p:txBody>
          <a:bodyPr/>
          <a:lstStyle>
            <a:lvl1pPr>
              <a:defRPr sz="2100"/>
            </a:lvl1pPr>
          </a:lstStyle>
          <a:p>
            <a:pPr>
              <a:defRPr/>
            </a:pPr>
            <a:r>
              <a:rPr/>
              <a:t>Reinforement: ügynök + környezet: az ügynök a környezettel interakcióba lépve tanul, és jutalmakat kap</a:t>
            </a:r>
            <a:r>
              <a:rPr lang="hu-HU"/>
              <a:t>,</a:t>
            </a:r>
            <a:r>
              <a:rPr/>
              <a:t> ha jól dönt. A környezet és az agent kommunikál egymással</a:t>
            </a:r>
            <a:r>
              <a:rPr lang="hu-HU"/>
              <a:t>,</a:t>
            </a:r>
            <a:r>
              <a:rPr/>
              <a:t> és ezáltal az agent különböző állapotokat vesz fel. Az ügynök jutalmat kap</a:t>
            </a:r>
            <a:r>
              <a:rPr lang="hu-HU"/>
              <a:t>,</a:t>
            </a:r>
            <a:r>
              <a:rPr/>
              <a:t> ha megfelelő lépéseket tesz, így megtanulja</a:t>
            </a:r>
            <a:r>
              <a:rPr lang="hu-HU"/>
              <a:t>,</a:t>
            </a:r>
            <a:r>
              <a:rPr/>
              <a:t> mi a helyes döntés. Pl</a:t>
            </a:r>
            <a:r>
              <a:rPr lang="hu-HU"/>
              <a:t>.</a:t>
            </a:r>
            <a:r>
              <a:rPr/>
              <a:t> amikor megtanítjuk a gépet sakkozni.</a:t>
            </a:r>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08" name="Shape 308"/>
          <p:cNvSpPr>
            <a:spLocks noChangeAspect="1" noGrp="1" noRot="1"/>
          </p:cNvSpPr>
          <p:nvPr>
            <p:ph type="sldImg"/>
          </p:nvPr>
        </p:nvSpPr>
        <p:spPr bwMode="auto">
          <a:prstGeom prst="rect">
            <a:avLst/>
          </a:prstGeom>
        </p:spPr>
        <p:txBody>
          <a:bodyPr/>
          <a:lstStyle/>
          <a:p>
            <a:pPr>
              <a:defRPr/>
            </a:pPr>
            <a:endParaRPr/>
          </a:p>
        </p:txBody>
      </p:sp>
      <p:sp>
        <p:nvSpPr>
          <p:cNvPr id="309" name="Shape 309"/>
          <p:cNvSpPr>
            <a:spLocks noGrp="1"/>
          </p:cNvSpPr>
          <p:nvPr>
            <p:ph type="body" sz="quarter" idx="1"/>
          </p:nvPr>
        </p:nvSpPr>
        <p:spPr bwMode="auto">
          <a:prstGeom prst="rect">
            <a:avLst/>
          </a:prstGeom>
        </p:spPr>
        <p:txBody>
          <a:bodyPr/>
          <a:lstStyle>
            <a:lvl1pPr>
              <a:defRPr sz="1900"/>
            </a:lvl1pPr>
          </a:lstStyle>
          <a:p>
            <a:pPr>
              <a:defRPr/>
            </a:pPr>
            <a:r>
              <a:rPr/>
              <a:t>A mesterséges intelligencia </a:t>
            </a:r>
            <a:r>
              <a:rPr lang="hu-HU"/>
              <a:t>„</a:t>
            </a:r>
            <a:r>
              <a:rPr/>
              <a:t>agyát</a:t>
            </a:r>
            <a:r>
              <a:rPr lang="hu-HU"/>
              <a:t>”</a:t>
            </a:r>
            <a:r>
              <a:rPr/>
              <a:t> modelleknek hívjuk, és nagyon sokféle modell létezik</a:t>
            </a:r>
            <a:r>
              <a:rPr lang="hu-HU"/>
              <a:t>. E</a:t>
            </a:r>
            <a:r>
              <a:rPr/>
              <a:t>zek nagy része lineáris algebra alapú, vagy valamilyen más matematikai módszeren alapul. A mesterséges intelligencia (MI) modellek célja általában az, hogy képesek legyenek tanulni, előrejelzéseket végezni, döntéseket hozni vagy összetett feladatokat megoldani. A mesterséges intelligencia modellek közül néhány népszerű és széles körben használt típus látható ezen a slide-on</a:t>
            </a:r>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7" name="Shape 347"/>
          <p:cNvSpPr>
            <a:spLocks noChangeAspect="1" noGrp="1" noRot="1"/>
          </p:cNvSpPr>
          <p:nvPr>
            <p:ph type="sldImg"/>
          </p:nvPr>
        </p:nvSpPr>
        <p:spPr bwMode="auto">
          <a:prstGeom prst="rect">
            <a:avLst/>
          </a:prstGeom>
        </p:spPr>
        <p:txBody>
          <a:bodyPr/>
          <a:lstStyle/>
          <a:p>
            <a:pPr>
              <a:defRPr/>
            </a:pPr>
            <a:endParaRPr/>
          </a:p>
        </p:txBody>
      </p:sp>
      <p:sp>
        <p:nvSpPr>
          <p:cNvPr id="348" name="Shape 348"/>
          <p:cNvSpPr>
            <a:spLocks noGrp="1"/>
          </p:cNvSpPr>
          <p:nvPr>
            <p:ph type="body" sz="quarter" idx="1"/>
          </p:nvPr>
        </p:nvSpPr>
        <p:spPr bwMode="auto">
          <a:prstGeom prst="rect">
            <a:avLst/>
          </a:prstGeom>
        </p:spPr>
        <p:txBody>
          <a:bodyPr/>
          <a:lstStyle/>
          <a:p>
            <a:pPr>
              <a:defRPr/>
            </a:pPr>
            <a:r>
              <a:rPr/>
              <a:t>A perceptron model</a:t>
            </a:r>
            <a:r>
              <a:rPr lang="hu-HU"/>
              <a:t>l</a:t>
            </a:r>
            <a:r>
              <a:rPr/>
              <a:t>t 1958-ban Frank Rosenblatt mutatta be először, de akkor még nem volt megfelelő (semmilyen) számítástechnika</a:t>
            </a:r>
            <a:r>
              <a:rPr lang="hu-HU"/>
              <a:t>,</a:t>
            </a:r>
            <a:r>
              <a:rPr/>
              <a:t> amivel ezt használni lehetett volna</a:t>
            </a:r>
            <a:r>
              <a:rPr lang="hu-HU"/>
              <a:t>. E</a:t>
            </a:r>
            <a:r>
              <a:rPr/>
              <a:t>zt később több neves kutató különböző publikációkban támadta, leszólta Rosenblatt gépét és a hozzá</a:t>
            </a:r>
            <a:r>
              <a:rPr lang="hu-HU"/>
              <a:t> </a:t>
            </a:r>
            <a:r>
              <a:rPr/>
              <a:t>tartozó elméletet (hogy nincs elég számítástechnikai kapacitás rá)</a:t>
            </a:r>
            <a:r>
              <a:rPr lang="hu-HU"/>
              <a:t>. E</a:t>
            </a:r>
            <a:r>
              <a:rPr/>
              <a:t>kkor kezdődött el az </a:t>
            </a:r>
            <a:r>
              <a:rPr lang="hu-HU"/>
              <a:t>„</a:t>
            </a:r>
            <a:r>
              <a:rPr/>
              <a:t>AI Winter”</a:t>
            </a:r>
            <a:r>
              <a:rPr lang="hu-HU"/>
              <a:t>,</a:t>
            </a:r>
            <a:r>
              <a:rPr/>
              <a:t> ami ezt a témát gyakorlatilag jegelte néhány évtized</a:t>
            </a:r>
            <a:r>
              <a:rPr lang="hu-HU"/>
              <a:t>re</a:t>
            </a:r>
            <a:r>
              <a:rPr/>
              <a:t>. </a:t>
            </a:r>
            <a:endParaRPr/>
          </a:p>
          <a:p>
            <a:pPr>
              <a:defRPr/>
            </a:pPr>
            <a:r>
              <a:rPr u="sng">
                <a:hlinkClick r:id="rId3" tooltip="https://www.youtube.com/watch?v=cNxadbrN_aI"/>
              </a:rPr>
              <a:t>https://www.youtube.com/watch?v=cNxadbrN_aI</a:t>
            </a:r>
            <a:endParaRPr/>
          </a:p>
          <a:p>
            <a:pPr>
              <a:defRPr/>
            </a:pPr>
            <a:r>
              <a:rPr u="sng">
                <a:hlinkClick r:id="rId4" tooltip="https://news.cornell.edu/stories/2019/09/professors-perceptron-paved-way-ai-60-years-too-soon"/>
              </a:rPr>
              <a:t>https://news.cornell.edu/stories/2019/09/professors-perceptron-paved-way-ai-60-years-too-soon</a:t>
            </a:r>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04" name="Shape 404"/>
          <p:cNvSpPr>
            <a:spLocks noChangeAspect="1" noGrp="1" noRot="1"/>
          </p:cNvSpPr>
          <p:nvPr>
            <p:ph type="sldImg"/>
          </p:nvPr>
        </p:nvSpPr>
        <p:spPr bwMode="auto">
          <a:prstGeom prst="rect">
            <a:avLst/>
          </a:prstGeom>
        </p:spPr>
        <p:txBody>
          <a:bodyPr/>
          <a:lstStyle/>
          <a:p>
            <a:pPr>
              <a:defRPr/>
            </a:pPr>
            <a:endParaRPr/>
          </a:p>
        </p:txBody>
      </p:sp>
      <p:sp>
        <p:nvSpPr>
          <p:cNvPr id="405" name="Shape 405"/>
          <p:cNvSpPr>
            <a:spLocks noGrp="1"/>
          </p:cNvSpPr>
          <p:nvPr>
            <p:ph type="body" sz="quarter" idx="1"/>
          </p:nvPr>
        </p:nvSpPr>
        <p:spPr bwMode="auto">
          <a:prstGeom prst="rect">
            <a:avLst/>
          </a:prstGeom>
        </p:spPr>
        <p:txBody>
          <a:bodyPr/>
          <a:lstStyle/>
          <a:p>
            <a:pPr>
              <a:defRPr sz="1900"/>
            </a:pPr>
            <a:r>
              <a:rPr/>
              <a:t>A perceptron egy egyszerű mesterséges neurális hálózat, amely alapvető építőeleme a többrétegű neurális hálózatoknak. A perceptron működési elve az alábbiak szerint foglalható össze:</a:t>
            </a:r>
            <a:endParaRPr/>
          </a:p>
          <a:p>
            <a:pPr>
              <a:defRPr sz="1900"/>
            </a:pPr>
            <a:endParaRPr/>
          </a:p>
          <a:p>
            <a:pPr>
              <a:defRPr sz="1900"/>
            </a:pPr>
            <a:r>
              <a:rPr/>
              <a:t>Bemenetek: A perceptron több bemeneti értéket (x1, x2, ..., xn) kap, amelyek az adott problémához tartozó tulajdonságokat (jellemzőket) képviselik.</a:t>
            </a:r>
            <a:endParaRPr/>
          </a:p>
          <a:p>
            <a:pPr>
              <a:defRPr sz="1900"/>
            </a:pPr>
            <a:endParaRPr/>
          </a:p>
          <a:p>
            <a:pPr>
              <a:defRPr sz="1900"/>
            </a:pPr>
            <a:r>
              <a:rPr/>
              <a:t>Súlyozás: Minden bemeneti értékhez tartozik egy súly (w1, w2, ..., wn), amely meghatározza a bemenet fontosságát a perceptron kimenetének kiszámításában.</a:t>
            </a:r>
            <a:endParaRPr/>
          </a:p>
          <a:p>
            <a:pPr>
              <a:defRPr sz="1900"/>
            </a:pPr>
            <a:endParaRPr/>
          </a:p>
          <a:p>
            <a:pPr>
              <a:defRPr sz="1900"/>
            </a:pPr>
            <a:r>
              <a:rPr/>
              <a:t>Összegzés: Az összesített érték kiszámítása az egyes bemeneti értékek és a hozzájuk tartozó súlyok szorzatának összegeként történik. Ez matematikailag így fogalmazható meg: sum = x1 * w1 + x2 * w2 + ... + xn * wn.</a:t>
            </a:r>
            <a:endParaRPr/>
          </a:p>
          <a:p>
            <a:pPr>
              <a:defRPr sz="1900"/>
            </a:pPr>
            <a:endParaRPr/>
          </a:p>
          <a:p>
            <a:pPr>
              <a:defRPr sz="1900"/>
            </a:pPr>
            <a:r>
              <a:rPr/>
              <a:t>Aktivációs küszöb: A perceptronhoz tartozik egy előre meghatározott aktivációs küszöbérték (bias), amely az összesített értékhez hozzáadódik: sum += bias.</a:t>
            </a:r>
            <a:endParaRPr/>
          </a:p>
          <a:p>
            <a:pPr>
              <a:defRPr sz="1900"/>
            </a:pPr>
            <a:endParaRPr/>
          </a:p>
          <a:p>
            <a:pPr>
              <a:defRPr sz="1900"/>
            </a:pPr>
            <a:r>
              <a:rPr/>
              <a:t>Aktivációs függvény: Az összesített érték áthalad egy aktivációs függvényen (általában a Heaviside-féle lépcsőfüggvény), amely a perceptron kimenetét adja. Ha az összesített érték nagyobb vagy egyenlő a küszöbértékkel, akkor a perceptron kimenete 1, különben 0.</a:t>
            </a:r>
            <a:endParaRPr/>
          </a:p>
          <a:p>
            <a:pPr>
              <a:defRPr sz="1900"/>
            </a:pPr>
            <a:endParaRPr/>
          </a:p>
          <a:p>
            <a:pPr>
              <a:defRPr sz="1900"/>
            </a:pPr>
            <a:r>
              <a:rPr/>
              <a:t>Tanulás: A perceptron tanulása során az előrejelzés hibája alapján a súlyok és a bias értékei frissülnek. A cél az, hogy a hiba minimalizálásával a perceptron egyre pontosabb előrejelzéseket végezzen.</a:t>
            </a:r>
            <a:endParaRPr/>
          </a:p>
          <a:p>
            <a:pPr>
              <a:defRPr sz="1900"/>
            </a:pPr>
            <a:endParaRPr/>
          </a:p>
          <a:p>
            <a:pPr>
              <a:defRPr sz="1900"/>
            </a:pPr>
            <a:r>
              <a:rPr/>
              <a:t>A perceptron egyszerű osztályozási problémákra képes tanulni és előrejelzéseket végezni, feltéve, hogy az adathalmaz lineárisan szeparálható. Ha a probléma összetettebb, többrétegű neurális hálózatokra, mint például a konvolúciós vagy a rekurrens neurális hálózatokra lehet szükség.</a:t>
            </a:r>
            <a:br>
              <a:rPr/>
            </a:br>
            <a:endParaRPr/>
          </a:p>
          <a:p>
            <a:pPr>
              <a:defRPr sz="1900"/>
            </a:pPr>
            <a:r>
              <a:rPr/>
              <a:t>Aktivációs fügvények:</a:t>
            </a:r>
            <a:br>
              <a:rPr/>
            </a:br>
            <a:br>
              <a:rPr/>
            </a:br>
            <a:r>
              <a:rPr/>
              <a:t>Amikor kategóriákat vagy eldöndendő kérdéseket jósolunk (beteg/nem beteg stb…) nagyon nehéz mit kezdeni egy szám értékkel ha az -∞, ∞ közé eszik. Jó lenne ezt le redukálni 0 és 1 közé. Ezt teszi például a </a:t>
            </a:r>
            <a:endParaRPr/>
          </a:p>
          <a:p>
            <a:pPr>
              <a:defRPr sz="1900"/>
            </a:pPr>
            <a:r>
              <a:rPr/>
              <a:t>Step függvény: ha az érték kisebb mint nulla akkor nullát ad, ha nagyobb akkor 1-et minden esetben. Ez kicsit “erős” mert a kis változások nem nagyon látszódnak. </a:t>
            </a:r>
            <a:endParaRPr/>
          </a:p>
          <a:p>
            <a:pPr>
              <a:defRPr sz="1900"/>
            </a:pPr>
            <a:r>
              <a:rPr/>
              <a:t>A sigmoid függvény ezzel ellentétben az értéket egy 0 és 1 közé eső értékké alakítja. </a:t>
            </a:r>
            <a:endParaRPr/>
          </a:p>
          <a:p>
            <a:pPr>
              <a:defRPr sz="1900"/>
            </a:pPr>
            <a:r>
              <a:rPr/>
              <a:t>A sigmoid függvény kimenetén érkező értéket egyszerűen értelmezhetjük pl valószinűségnek</a:t>
            </a:r>
            <a:endParaRPr/>
          </a:p>
          <a:p>
            <a:pPr>
              <a:defRPr sz="1900"/>
            </a:pPr>
            <a:r>
              <a:rPr/>
              <a:t>A ReLU fgv is népszerű: ha az eredmény negatív, nullát ad, különben pedig vissza adja az eredeti értéket</a:t>
            </a:r>
            <a:endParaRPr/>
          </a:p>
          <a:p>
            <a:pPr>
              <a:defRPr sz="1900"/>
            </a:pPr>
            <a:r>
              <a:rPr/>
              <a:t>A hiperbolikus tangens függvényt is gyakran használják</a:t>
            </a:r>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26" name="Shape 426"/>
          <p:cNvSpPr>
            <a:spLocks noChangeAspect="1" noGrp="1" noRot="1"/>
          </p:cNvSpPr>
          <p:nvPr>
            <p:ph type="sldImg"/>
          </p:nvPr>
        </p:nvSpPr>
        <p:spPr bwMode="auto">
          <a:prstGeom prst="rect">
            <a:avLst/>
          </a:prstGeom>
        </p:spPr>
        <p:txBody>
          <a:bodyPr/>
          <a:lstStyle/>
          <a:p>
            <a:pPr>
              <a:defRPr/>
            </a:pPr>
            <a:endParaRPr/>
          </a:p>
        </p:txBody>
      </p:sp>
      <p:sp>
        <p:nvSpPr>
          <p:cNvPr id="427" name="Shape 427"/>
          <p:cNvSpPr>
            <a:spLocks noGrp="1"/>
          </p:cNvSpPr>
          <p:nvPr>
            <p:ph type="body" sz="quarter" idx="1"/>
          </p:nvPr>
        </p:nvSpPr>
        <p:spPr bwMode="auto">
          <a:prstGeom prst="rect">
            <a:avLst/>
          </a:prstGeom>
        </p:spPr>
        <p:txBody>
          <a:bodyPr/>
          <a:lstStyle>
            <a:lvl1pPr>
              <a:defRPr sz="1900"/>
            </a:lvl1pPr>
          </a:lstStyle>
          <a:p>
            <a:pPr>
              <a:defRPr/>
            </a:pPr>
            <a:r>
              <a:rPr/>
              <a:t>Tanulás: A perceptron tanulása során az előrejelzés hibája alapján a súlyok és a bias értékei frissülnek. A cél az, hogy a hiba minimalizálásával a perceptron egyre pontosabb előrejelzéseket végezzen.</a:t>
            </a: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 userDrawn="1">
  <p:cSld name="Title">
    <p:bg>
      <p:bgPr shadeToTitle="0">
        <a:solidFill>
          <a:srgbClr val="003462"/>
        </a:solidFill>
      </p:bgPr>
    </p:bg>
    <p:spTree>
      <p:nvGrpSpPr>
        <p:cNvPr id="1" name=""/>
        <p:cNvGrpSpPr/>
        <p:nvPr/>
      </p:nvGrpSpPr>
      <p:grpSpPr bwMode="auto">
        <a:xfrm>
          <a:off x="0" y="0"/>
          <a:ext cx="0" cy="0"/>
          <a:chOff x="0" y="0"/>
          <a:chExt cx="0" cy="0"/>
        </a:xfrm>
      </p:grpSpPr>
      <p:sp>
        <p:nvSpPr>
          <p:cNvPr id="11" name="Author and Date"/>
          <p:cNvSpPr txBox="1">
            <a:spLocks noGrp="1"/>
          </p:cNvSpPr>
          <p:nvPr>
            <p:ph type="body" sz="quarter" idx="21" hasCustomPrompt="1"/>
          </p:nvPr>
        </p:nvSpPr>
        <p:spPr bwMode="auto">
          <a:xfrm>
            <a:off x="698500" y="8657488"/>
            <a:ext cx="11607801" cy="461060"/>
          </a:xfrm>
          <a:prstGeom prst="rect">
            <a:avLst/>
          </a:prstGeom>
        </p:spPr>
        <p:txBody>
          <a:bodyPr anchor="b"/>
          <a:lstStyle>
            <a:lvl1pPr marL="0" indent="0" defTabSz="563541">
              <a:lnSpc>
                <a:spcPct val="100000"/>
              </a:lnSpc>
              <a:spcBef>
                <a:spcPts val="0"/>
              </a:spcBef>
              <a:buSzTx/>
              <a:buNone/>
              <a:defRPr sz="2300" b="1">
                <a:solidFill>
                  <a:srgbClr val="FFFFFF"/>
                </a:solidFill>
              </a:defRPr>
            </a:lvl1pPr>
          </a:lstStyle>
          <a:p>
            <a:pPr>
              <a:defRPr/>
            </a:pPr>
            <a:r>
              <a:rPr/>
              <a:t>Author and Date</a:t>
            </a:r>
            <a:endParaRPr/>
          </a:p>
        </p:txBody>
      </p:sp>
      <p:sp>
        <p:nvSpPr>
          <p:cNvPr id="12" name="Presentation Title"/>
          <p:cNvSpPr txBox="1">
            <a:spLocks noGrp="1"/>
          </p:cNvSpPr>
          <p:nvPr>
            <p:ph type="title" hasCustomPrompt="1"/>
          </p:nvPr>
        </p:nvSpPr>
        <p:spPr bwMode="auto">
          <a:xfrm>
            <a:off x="698500" y="1854200"/>
            <a:ext cx="11609057" cy="3302000"/>
          </a:xfrm>
          <a:prstGeom prst="rect">
            <a:avLst/>
          </a:prstGeom>
        </p:spPr>
        <p:txBody>
          <a:bodyPr anchor="b"/>
          <a:lstStyle>
            <a:lvl1pPr>
              <a:defRPr sz="8200" spc="-164">
                <a:solidFill>
                  <a:srgbClr val="FFFFFF"/>
                </a:solidFill>
              </a:defRPr>
            </a:lvl1pPr>
          </a:lstStyle>
          <a:p>
            <a:pPr>
              <a:defRPr/>
            </a:pPr>
            <a:r>
              <a:rPr/>
              <a:t>Presentation Title</a:t>
            </a:r>
            <a:endParaRPr/>
          </a:p>
        </p:txBody>
      </p:sp>
      <p:sp>
        <p:nvSpPr>
          <p:cNvPr id="13" name="Body Level One…"/>
          <p:cNvSpPr txBox="1">
            <a:spLocks noGrp="1"/>
          </p:cNvSpPr>
          <p:nvPr>
            <p:ph type="body" sz="quarter" idx="1" hasCustomPrompt="1"/>
          </p:nvPr>
        </p:nvSpPr>
        <p:spPr bwMode="auto">
          <a:xfrm>
            <a:off x="698500" y="5105400"/>
            <a:ext cx="11607800" cy="1456399"/>
          </a:xfrm>
          <a:prstGeom prst="rect">
            <a:avLst/>
          </a:prstGeom>
        </p:spPr>
        <p:txBody>
          <a:bodyPr/>
          <a:lstStyle>
            <a:lvl1pPr marL="0" indent="0" defTabSz="587022">
              <a:lnSpc>
                <a:spcPct val="100000"/>
              </a:lnSpc>
              <a:spcBef>
                <a:spcPts val="0"/>
              </a:spcBef>
              <a:buSzTx/>
              <a:buNone/>
              <a:defRPr sz="3800" b="1">
                <a:solidFill>
                  <a:schemeClr val="accent1"/>
                </a:solidFill>
              </a:defRPr>
            </a:lvl1pPr>
            <a:lvl2pPr marL="0" indent="457200" defTabSz="587022">
              <a:lnSpc>
                <a:spcPct val="100000"/>
              </a:lnSpc>
              <a:spcBef>
                <a:spcPts val="0"/>
              </a:spcBef>
              <a:buSzTx/>
              <a:buNone/>
              <a:defRPr sz="3800" b="1">
                <a:solidFill>
                  <a:schemeClr val="accent1"/>
                </a:solidFill>
              </a:defRPr>
            </a:lvl2pPr>
            <a:lvl3pPr marL="0" indent="914400" defTabSz="587022">
              <a:lnSpc>
                <a:spcPct val="100000"/>
              </a:lnSpc>
              <a:spcBef>
                <a:spcPts val="0"/>
              </a:spcBef>
              <a:buSzTx/>
              <a:buNone/>
              <a:defRPr sz="3800" b="1">
                <a:solidFill>
                  <a:schemeClr val="accent1"/>
                </a:solidFill>
              </a:defRPr>
            </a:lvl3pPr>
            <a:lvl4pPr marL="0" indent="1371600" defTabSz="587022">
              <a:lnSpc>
                <a:spcPct val="100000"/>
              </a:lnSpc>
              <a:spcBef>
                <a:spcPts val="0"/>
              </a:spcBef>
              <a:buSzTx/>
              <a:buNone/>
              <a:defRPr sz="3800" b="1">
                <a:solidFill>
                  <a:schemeClr val="accent1"/>
                </a:solidFill>
              </a:defRPr>
            </a:lvl4pPr>
            <a:lvl5pPr marL="0" indent="1828800" defTabSz="587022">
              <a:lnSpc>
                <a:spcPct val="100000"/>
              </a:lnSpc>
              <a:spcBef>
                <a:spcPts val="0"/>
              </a:spcBef>
              <a:buSzTx/>
              <a:buNone/>
              <a:defRPr sz="3800" b="1">
                <a:solidFill>
                  <a:schemeClr val="accent1"/>
                </a:solidFill>
              </a:defRPr>
            </a:lvl5pPr>
          </a:lstStyle>
          <a:p>
            <a:pPr>
              <a:defRPr/>
            </a:pPr>
            <a:r>
              <a:rPr/>
              <a:t>Presentation Subtitle</a:t>
            </a:r>
            <a:endParaRPr/>
          </a:p>
          <a:p>
            <a:pPr lvl="1">
              <a:defRPr/>
            </a:pPr>
            <a:endParaRPr/>
          </a:p>
          <a:p>
            <a:pPr lvl="2">
              <a:defRPr/>
            </a:pPr>
            <a:endParaRPr/>
          </a:p>
          <a:p>
            <a:pPr lvl="3">
              <a:defRPr/>
            </a:pPr>
            <a:endParaRPr/>
          </a:p>
          <a:p>
            <a:pPr lvl="4">
              <a:defRPr/>
            </a:pPr>
            <a:endParaRPr/>
          </a:p>
        </p:txBody>
      </p:sp>
      <p:sp>
        <p:nvSpPr>
          <p:cNvPr id="14" name="Slide Number"/>
          <p:cNvSpPr txBox="1">
            <a:spLocks noGrp="1"/>
          </p:cNvSpPr>
          <p:nvPr>
            <p:ph type="sldNum" sz="quarter" idx="2"/>
          </p:nvPr>
        </p:nvSpPr>
        <p:spPr bwMode="auto">
          <a:xfrm>
            <a:off x="6353454" y="9220199"/>
            <a:ext cx="297892" cy="287479"/>
          </a:xfrm>
          <a:prstGeom prst="rect">
            <a:avLst/>
          </a:prstGeom>
        </p:spPr>
        <p:txBody>
          <a:bodyPr/>
          <a:lstStyle>
            <a:lvl1pPr>
              <a:defRPr>
                <a:solidFill>
                  <a:srgbClr val="FFFFFF"/>
                </a:solidFill>
              </a:defRPr>
            </a:lvl1pPr>
          </a:lstStyle>
          <a:p>
            <a:pPr>
              <a:defRPr/>
            </a:pPr>
            <a:fld id="{86CB4B4D-7CA3-9044-876B-883B54F8677D}" type="slidenum">
              <a:rPr/>
              <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Statement">
    <p:spTree>
      <p:nvGrpSpPr>
        <p:cNvPr id="1" name=""/>
        <p:cNvGrpSpPr/>
        <p:nvPr/>
      </p:nvGrpSpPr>
      <p:grpSpPr bwMode="auto">
        <a:xfrm>
          <a:off x="0" y="0"/>
          <a:ext cx="0" cy="0"/>
          <a:chOff x="0" y="0"/>
          <a:chExt cx="0" cy="0"/>
        </a:xfrm>
      </p:grpSpPr>
      <p:sp>
        <p:nvSpPr>
          <p:cNvPr id="98" name="Body Level One…"/>
          <p:cNvSpPr txBox="1">
            <a:spLocks noGrp="1"/>
          </p:cNvSpPr>
          <p:nvPr>
            <p:ph type="body" sz="half" idx="1" hasCustomPrompt="1"/>
          </p:nvPr>
        </p:nvSpPr>
        <p:spPr bwMode="auto">
          <a:xfrm>
            <a:off x="698500" y="3568700"/>
            <a:ext cx="11607800" cy="2617788"/>
          </a:xfrm>
          <a:prstGeom prst="rect">
            <a:avLst/>
          </a:prstGeom>
        </p:spPr>
        <p:txBody>
          <a:bodyPr anchor="ctr"/>
          <a:lstStyle>
            <a:lvl1pPr marL="0" indent="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1pPr>
            <a:lvl2pPr marL="0" indent="4572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2pPr>
            <a:lvl3pPr marL="0" indent="9144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3pPr>
            <a:lvl4pPr marL="0" indent="13716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4pPr>
            <a:lvl5pPr marL="0" indent="18288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defRPr>
            </a:lvl5pPr>
          </a:lstStyle>
          <a:p>
            <a:pPr>
              <a:defRPr/>
            </a:pPr>
            <a:r>
              <a:rPr/>
              <a:t>Statement</a:t>
            </a:r>
            <a:endParaRPr/>
          </a:p>
          <a:p>
            <a:pPr lvl="1">
              <a:defRPr/>
            </a:pPr>
            <a:endParaRPr/>
          </a:p>
          <a:p>
            <a:pPr lvl="2">
              <a:defRPr/>
            </a:pPr>
            <a:endParaRPr/>
          </a:p>
          <a:p>
            <a:pPr lvl="3">
              <a:defRPr/>
            </a:pPr>
            <a:endParaRPr/>
          </a:p>
          <a:p>
            <a:pPr lvl="4">
              <a:defRPr/>
            </a:pPr>
            <a:endParaRPr/>
          </a:p>
        </p:txBody>
      </p:sp>
      <p:sp>
        <p:nvSpPr>
          <p:cNvPr id="99"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Big Fact">
    <p:spTree>
      <p:nvGrpSpPr>
        <p:cNvPr id="1" name=""/>
        <p:cNvGrpSpPr/>
        <p:nvPr/>
      </p:nvGrpSpPr>
      <p:grpSpPr bwMode="auto">
        <a:xfrm>
          <a:off x="0" y="0"/>
          <a:ext cx="0" cy="0"/>
          <a:chOff x="0" y="0"/>
          <a:chExt cx="0" cy="0"/>
        </a:xfrm>
      </p:grpSpPr>
      <p:sp>
        <p:nvSpPr>
          <p:cNvPr id="106" name="Fact information"/>
          <p:cNvSpPr txBox="1">
            <a:spLocks noGrp="1"/>
          </p:cNvSpPr>
          <p:nvPr>
            <p:ph type="body" sz="quarter" idx="21" hasCustomPrompt="1"/>
          </p:nvPr>
        </p:nvSpPr>
        <p:spPr bwMode="auto">
          <a:xfrm>
            <a:off x="698500" y="6209979"/>
            <a:ext cx="11607800" cy="671803"/>
          </a:xfrm>
          <a:prstGeom prst="rect">
            <a:avLst/>
          </a:prstGeom>
        </p:spPr>
        <p:txBody>
          <a:bodyPr/>
          <a:lstStyle>
            <a:lvl1pPr marL="0" indent="0" algn="ctr">
              <a:lnSpc>
                <a:spcPct val="100000"/>
              </a:lnSpc>
              <a:spcBef>
                <a:spcPts val="0"/>
              </a:spcBef>
              <a:buSzTx/>
              <a:buNone/>
              <a:defRPr sz="3800" b="1"/>
            </a:lvl1pPr>
          </a:lstStyle>
          <a:p>
            <a:pPr>
              <a:defRPr/>
            </a:pPr>
            <a:r>
              <a:rPr/>
              <a:t>Fact information</a:t>
            </a:r>
            <a:endParaRPr/>
          </a:p>
        </p:txBody>
      </p:sp>
      <p:sp>
        <p:nvSpPr>
          <p:cNvPr id="107" name="Body Level One…"/>
          <p:cNvSpPr txBox="1">
            <a:spLocks noGrp="1"/>
          </p:cNvSpPr>
          <p:nvPr>
            <p:ph type="body" idx="1" hasCustomPrompt="1"/>
          </p:nvPr>
        </p:nvSpPr>
        <p:spPr bwMode="auto">
          <a:xfrm>
            <a:off x="698500" y="999066"/>
            <a:ext cx="11607800" cy="5210913"/>
          </a:xfrm>
          <a:prstGeom prst="rect">
            <a:avLst/>
          </a:prstGeom>
        </p:spPr>
        <p:txBody>
          <a:bodyPr anchor="b"/>
          <a:lstStyle>
            <a:lvl1pPr marL="0" indent="0" algn="ctr">
              <a:lnSpc>
                <a:spcPct val="80000"/>
              </a:lnSpc>
              <a:spcBef>
                <a:spcPts val="0"/>
              </a:spcBef>
              <a:buSzTx/>
              <a:buNone/>
              <a:defRPr sz="17600" b="1" spc="-176">
                <a:solidFill>
                  <a:schemeClr val="accent1">
                    <a:hueOff val="114395"/>
                    <a:lumOff val="-24975"/>
                  </a:schemeClr>
                </a:solidFill>
              </a:defRPr>
            </a:lvl1pPr>
            <a:lvl2pPr marL="0" indent="457200" algn="ctr">
              <a:lnSpc>
                <a:spcPct val="80000"/>
              </a:lnSpc>
              <a:spcBef>
                <a:spcPts val="0"/>
              </a:spcBef>
              <a:buSzTx/>
              <a:buNone/>
              <a:defRPr sz="17600" b="1" spc="-176">
                <a:solidFill>
                  <a:schemeClr val="accent1">
                    <a:hueOff val="114395"/>
                    <a:lumOff val="-24975"/>
                  </a:schemeClr>
                </a:solidFill>
              </a:defRPr>
            </a:lvl2pPr>
            <a:lvl3pPr marL="0" indent="914400" algn="ctr">
              <a:lnSpc>
                <a:spcPct val="80000"/>
              </a:lnSpc>
              <a:spcBef>
                <a:spcPts val="0"/>
              </a:spcBef>
              <a:buSzTx/>
              <a:buNone/>
              <a:defRPr sz="17600" b="1" spc="-176">
                <a:solidFill>
                  <a:schemeClr val="accent1">
                    <a:hueOff val="114395"/>
                    <a:lumOff val="-24975"/>
                  </a:schemeClr>
                </a:solidFill>
              </a:defRPr>
            </a:lvl3pPr>
            <a:lvl4pPr marL="0" indent="1371600" algn="ctr">
              <a:lnSpc>
                <a:spcPct val="80000"/>
              </a:lnSpc>
              <a:spcBef>
                <a:spcPts val="0"/>
              </a:spcBef>
              <a:buSzTx/>
              <a:buNone/>
              <a:defRPr sz="17600" b="1" spc="-176">
                <a:solidFill>
                  <a:schemeClr val="accent1">
                    <a:hueOff val="114395"/>
                    <a:lumOff val="-24975"/>
                  </a:schemeClr>
                </a:solidFill>
              </a:defRPr>
            </a:lvl4pPr>
            <a:lvl5pPr marL="0" indent="1828800" algn="ctr">
              <a:lnSpc>
                <a:spcPct val="80000"/>
              </a:lnSpc>
              <a:spcBef>
                <a:spcPts val="0"/>
              </a:spcBef>
              <a:buSzTx/>
              <a:buNone/>
              <a:defRPr sz="17600" b="1" spc="-176">
                <a:solidFill>
                  <a:schemeClr val="accent1">
                    <a:hueOff val="114395"/>
                    <a:lumOff val="-24975"/>
                  </a:schemeClr>
                </a:solidFill>
              </a:defRPr>
            </a:lvl5pPr>
          </a:lstStyle>
          <a:p>
            <a:pPr>
              <a:defRPr/>
            </a:pPr>
            <a:r>
              <a:rPr/>
              <a:t>100%</a:t>
            </a:r>
            <a:endParaRPr/>
          </a:p>
          <a:p>
            <a:pPr lvl="1">
              <a:defRPr/>
            </a:pPr>
            <a:endParaRPr/>
          </a:p>
          <a:p>
            <a:pPr lvl="2">
              <a:defRPr/>
            </a:pPr>
            <a:endParaRPr/>
          </a:p>
          <a:p>
            <a:pPr lvl="3">
              <a:defRPr/>
            </a:pPr>
            <a:endParaRPr/>
          </a:p>
          <a:p>
            <a:pPr lvl="4">
              <a:defRPr/>
            </a:pPr>
            <a:endParaRPr/>
          </a:p>
        </p:txBody>
      </p:sp>
      <p:sp>
        <p:nvSpPr>
          <p:cNvPr id="108"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Quote">
    <p:spTree>
      <p:nvGrpSpPr>
        <p:cNvPr id="1" name=""/>
        <p:cNvGrpSpPr/>
        <p:nvPr/>
      </p:nvGrpSpPr>
      <p:grpSpPr bwMode="auto">
        <a:xfrm>
          <a:off x="0" y="0"/>
          <a:ext cx="0" cy="0"/>
          <a:chOff x="0" y="0"/>
          <a:chExt cx="0" cy="0"/>
        </a:xfrm>
      </p:grpSpPr>
      <p:sp>
        <p:nvSpPr>
          <p:cNvPr id="115" name="Body Level One…"/>
          <p:cNvSpPr txBox="1">
            <a:spLocks noGrp="1"/>
          </p:cNvSpPr>
          <p:nvPr>
            <p:ph type="body" sz="half" idx="1" hasCustomPrompt="1"/>
          </p:nvPr>
        </p:nvSpPr>
        <p:spPr bwMode="auto">
          <a:xfrm>
            <a:off x="736600" y="3721100"/>
            <a:ext cx="11531599" cy="2324100"/>
          </a:xfrm>
          <a:prstGeom prst="rect">
            <a:avLst/>
          </a:prstGeom>
        </p:spPr>
        <p:txBody>
          <a:bodyPr anchor="ctr"/>
          <a:lstStyle>
            <a:lvl1pPr marL="457200" indent="-342900">
              <a:spcBef>
                <a:spcPts val="0"/>
              </a:spcBef>
              <a:buSzTx/>
              <a:buNone/>
              <a:defRPr sz="6000" spc="-119">
                <a:solidFill>
                  <a:schemeClr val="accent1">
                    <a:hueOff val="114395"/>
                    <a:lumOff val="-24975"/>
                  </a:schemeClr>
                </a:solidFill>
                <a:latin typeface="Helvetica Neue Medium"/>
                <a:ea typeface="Helvetica Neue Medium"/>
                <a:cs typeface="Helvetica Neue Medium"/>
              </a:defRPr>
            </a:lvl1pPr>
            <a:lvl2pPr marL="457200" indent="114300">
              <a:spcBef>
                <a:spcPts val="0"/>
              </a:spcBef>
              <a:buSzTx/>
              <a:buNone/>
              <a:defRPr sz="6000" spc="-119">
                <a:solidFill>
                  <a:schemeClr val="accent1">
                    <a:hueOff val="114395"/>
                    <a:lumOff val="-24975"/>
                  </a:schemeClr>
                </a:solidFill>
                <a:latin typeface="Helvetica Neue Medium"/>
                <a:ea typeface="Helvetica Neue Medium"/>
                <a:cs typeface="Helvetica Neue Medium"/>
              </a:defRPr>
            </a:lvl2pPr>
            <a:lvl3pPr marL="457200" indent="571500">
              <a:spcBef>
                <a:spcPts val="0"/>
              </a:spcBef>
              <a:buSzTx/>
              <a:buNone/>
              <a:defRPr sz="6000" spc="-119">
                <a:solidFill>
                  <a:schemeClr val="accent1">
                    <a:hueOff val="114395"/>
                    <a:lumOff val="-24975"/>
                  </a:schemeClr>
                </a:solidFill>
                <a:latin typeface="Helvetica Neue Medium"/>
                <a:ea typeface="Helvetica Neue Medium"/>
                <a:cs typeface="Helvetica Neue Medium"/>
              </a:defRPr>
            </a:lvl3pPr>
            <a:lvl4pPr marL="457200" indent="1028700">
              <a:spcBef>
                <a:spcPts val="0"/>
              </a:spcBef>
              <a:buSzTx/>
              <a:buNone/>
              <a:defRPr sz="6000" spc="-119">
                <a:solidFill>
                  <a:schemeClr val="accent1">
                    <a:hueOff val="114395"/>
                    <a:lumOff val="-24975"/>
                  </a:schemeClr>
                </a:solidFill>
                <a:latin typeface="Helvetica Neue Medium"/>
                <a:ea typeface="Helvetica Neue Medium"/>
                <a:cs typeface="Helvetica Neue Medium"/>
              </a:defRPr>
            </a:lvl4pPr>
            <a:lvl5pPr marL="457200" indent="1485900">
              <a:spcBef>
                <a:spcPts val="0"/>
              </a:spcBef>
              <a:buSzTx/>
              <a:buNone/>
              <a:defRPr sz="6000" spc="-119">
                <a:solidFill>
                  <a:schemeClr val="accent1">
                    <a:hueOff val="114395"/>
                    <a:lumOff val="-24975"/>
                  </a:schemeClr>
                </a:solidFill>
                <a:latin typeface="Helvetica Neue Medium"/>
                <a:ea typeface="Helvetica Neue Medium"/>
                <a:cs typeface="Helvetica Neue Medium"/>
              </a:defRPr>
            </a:lvl5pPr>
          </a:lstStyle>
          <a:p>
            <a:pPr>
              <a:defRPr/>
            </a:pPr>
            <a:r>
              <a:rPr/>
              <a:t>“Notable Quote”</a:t>
            </a:r>
            <a:endParaRPr/>
          </a:p>
          <a:p>
            <a:pPr lvl="1">
              <a:defRPr/>
            </a:pPr>
            <a:endParaRPr/>
          </a:p>
          <a:p>
            <a:pPr lvl="2">
              <a:defRPr/>
            </a:pPr>
            <a:endParaRPr/>
          </a:p>
          <a:p>
            <a:pPr lvl="3">
              <a:defRPr/>
            </a:pPr>
            <a:endParaRPr/>
          </a:p>
          <a:p>
            <a:pPr lvl="4">
              <a:defRPr/>
            </a:pPr>
            <a:endParaRPr/>
          </a:p>
        </p:txBody>
      </p:sp>
      <p:sp>
        <p:nvSpPr>
          <p:cNvPr id="116" name="Attribution"/>
          <p:cNvSpPr txBox="1">
            <a:spLocks noGrp="1"/>
          </p:cNvSpPr>
          <p:nvPr>
            <p:ph type="body" sz="quarter" idx="21" hasCustomPrompt="1"/>
          </p:nvPr>
        </p:nvSpPr>
        <p:spPr bwMode="auto">
          <a:xfrm>
            <a:off x="1219200" y="6426200"/>
            <a:ext cx="11049000" cy="461059"/>
          </a:xfrm>
          <a:prstGeom prst="rect">
            <a:avLst/>
          </a:prstGeom>
        </p:spPr>
        <p:txBody>
          <a:bodyPr/>
          <a:lstStyle>
            <a:lvl1pPr marL="0" indent="0" defTabSz="563541">
              <a:lnSpc>
                <a:spcPct val="100000"/>
              </a:lnSpc>
              <a:spcBef>
                <a:spcPts val="0"/>
              </a:spcBef>
              <a:buSzTx/>
              <a:buNone/>
              <a:defRPr sz="2300" b="1"/>
            </a:lvl1pPr>
          </a:lstStyle>
          <a:p>
            <a:pPr>
              <a:defRPr/>
            </a:pPr>
            <a:r>
              <a:rPr/>
              <a:t>Attribution</a:t>
            </a:r>
            <a:endParaRPr/>
          </a:p>
        </p:txBody>
      </p:sp>
      <p:sp>
        <p:nvSpPr>
          <p:cNvPr id="117"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Photo - 3 Up">
    <p:spTree>
      <p:nvGrpSpPr>
        <p:cNvPr id="1" name=""/>
        <p:cNvGrpSpPr/>
        <p:nvPr/>
      </p:nvGrpSpPr>
      <p:grpSpPr bwMode="auto">
        <a:xfrm>
          <a:off x="0" y="0"/>
          <a:ext cx="0" cy="0"/>
          <a:chOff x="0" y="0"/>
          <a:chExt cx="0" cy="0"/>
        </a:xfrm>
      </p:grpSpPr>
      <p:sp>
        <p:nvSpPr>
          <p:cNvPr id="124" name="996267730_2880x1920.jpg"/>
          <p:cNvSpPr>
            <a:spLocks noGrp="1"/>
          </p:cNvSpPr>
          <p:nvPr>
            <p:ph type="pic" idx="21"/>
          </p:nvPr>
        </p:nvSpPr>
        <p:spPr bwMode="auto">
          <a:xfrm>
            <a:off x="-3860800" y="701538"/>
            <a:ext cx="12539867" cy="8359912"/>
          </a:xfrm>
          <a:prstGeom prst="rect">
            <a:avLst/>
          </a:prstGeom>
        </p:spPr>
        <p:txBody>
          <a:bodyPr lIns="91439" tIns="45719" rIns="91439" bIns="45719">
            <a:noAutofit/>
          </a:bodyPr>
          <a:lstStyle/>
          <a:p>
            <a:pPr>
              <a:defRPr/>
            </a:pPr>
            <a:endParaRPr/>
          </a:p>
        </p:txBody>
      </p:sp>
      <p:sp>
        <p:nvSpPr>
          <p:cNvPr id="125" name="617931575_1991x1322.jpg"/>
          <p:cNvSpPr>
            <a:spLocks noGrp="1"/>
          </p:cNvSpPr>
          <p:nvPr>
            <p:ph type="pic" sz="quarter" idx="22"/>
          </p:nvPr>
        </p:nvSpPr>
        <p:spPr bwMode="auto">
          <a:xfrm>
            <a:off x="6534860" y="698500"/>
            <a:ext cx="5967580" cy="3962400"/>
          </a:xfrm>
          <a:prstGeom prst="rect">
            <a:avLst/>
          </a:prstGeom>
        </p:spPr>
        <p:txBody>
          <a:bodyPr lIns="91439" tIns="45719" rIns="91439" bIns="45719">
            <a:noAutofit/>
          </a:bodyPr>
          <a:lstStyle/>
          <a:p>
            <a:pPr>
              <a:defRPr/>
            </a:pPr>
            <a:endParaRPr/>
          </a:p>
        </p:txBody>
      </p:sp>
      <p:sp>
        <p:nvSpPr>
          <p:cNvPr id="126" name="740627569_2880x1920.jpg"/>
          <p:cNvSpPr>
            <a:spLocks noGrp="1"/>
          </p:cNvSpPr>
          <p:nvPr>
            <p:ph type="pic" sz="quarter" idx="23"/>
          </p:nvPr>
        </p:nvSpPr>
        <p:spPr bwMode="auto">
          <a:xfrm>
            <a:off x="6546850" y="5099050"/>
            <a:ext cx="5943600" cy="3962400"/>
          </a:xfrm>
          <a:prstGeom prst="rect">
            <a:avLst/>
          </a:prstGeom>
        </p:spPr>
        <p:txBody>
          <a:bodyPr lIns="91439" tIns="45719" rIns="91439" bIns="45719">
            <a:noAutofit/>
          </a:bodyPr>
          <a:lstStyle/>
          <a:p>
            <a:pPr>
              <a:defRPr/>
            </a:pPr>
            <a:endParaRPr/>
          </a:p>
        </p:txBody>
      </p:sp>
      <p:sp>
        <p:nvSpPr>
          <p:cNvPr id="127"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Photo">
    <p:spTree>
      <p:nvGrpSpPr>
        <p:cNvPr id="1" name=""/>
        <p:cNvGrpSpPr/>
        <p:nvPr/>
      </p:nvGrpSpPr>
      <p:grpSpPr bwMode="auto">
        <a:xfrm>
          <a:off x="0" y="0"/>
          <a:ext cx="0" cy="0"/>
          <a:chOff x="0" y="0"/>
          <a:chExt cx="0" cy="0"/>
        </a:xfrm>
      </p:grpSpPr>
      <p:sp>
        <p:nvSpPr>
          <p:cNvPr id="134" name="996267730_2880x1920.jpg"/>
          <p:cNvSpPr>
            <a:spLocks noGrp="1"/>
          </p:cNvSpPr>
          <p:nvPr>
            <p:ph type="pic" idx="21"/>
          </p:nvPr>
        </p:nvSpPr>
        <p:spPr bwMode="auto">
          <a:xfrm>
            <a:off x="-812800" y="0"/>
            <a:ext cx="14630400" cy="9753600"/>
          </a:xfrm>
          <a:prstGeom prst="rect">
            <a:avLst/>
          </a:prstGeom>
        </p:spPr>
        <p:txBody>
          <a:bodyPr lIns="91439" tIns="45719" rIns="91439" bIns="45719">
            <a:noAutofit/>
          </a:bodyPr>
          <a:lstStyle/>
          <a:p>
            <a:pPr>
              <a:defRPr/>
            </a:pPr>
            <a:endParaRPr/>
          </a:p>
        </p:txBody>
      </p:sp>
      <p:sp>
        <p:nvSpPr>
          <p:cNvPr id="135" name="Slide Number"/>
          <p:cNvSpPr txBox="1">
            <a:spLocks noGrp="1"/>
          </p:cNvSpPr>
          <p:nvPr>
            <p:ph type="sldNum" sz="quarter" idx="2"/>
          </p:nvPr>
        </p:nvSpPr>
        <p:spPr bwMode="auto">
          <a:xfrm>
            <a:off x="6353454" y="9220199"/>
            <a:ext cx="297892" cy="287479"/>
          </a:xfrm>
          <a:prstGeom prst="rect">
            <a:avLst/>
          </a:prstGeom>
        </p:spPr>
        <p:txBody>
          <a:bodyPr/>
          <a:lstStyle>
            <a:lvl1pPr>
              <a:defRPr>
                <a:solidFill>
                  <a:srgbClr val="FFFFFF"/>
                </a:solidFill>
              </a:defRPr>
            </a:lvl1pPr>
          </a:lstStyle>
          <a:p>
            <a:pPr>
              <a:defRPr/>
            </a:pPr>
            <a:fld id="{86CB4B4D-7CA3-9044-876B-883B54F8677D}" type="slidenum">
              <a:rPr/>
              <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Blank">
    <p:spTree>
      <p:nvGrpSpPr>
        <p:cNvPr id="1" name=""/>
        <p:cNvGrpSpPr/>
        <p:nvPr/>
      </p:nvGrpSpPr>
      <p:grpSpPr bwMode="auto">
        <a:xfrm>
          <a:off x="0" y="0"/>
          <a:ext cx="0" cy="0"/>
          <a:chOff x="0" y="0"/>
          <a:chExt cx="0" cy="0"/>
        </a:xfrm>
      </p:grpSpPr>
      <p:sp>
        <p:nvSpPr>
          <p:cNvPr id="142"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amp; Bullets">
    <p:spTree>
      <p:nvGrpSpPr>
        <p:cNvPr id="1" name=""/>
        <p:cNvGrpSpPr/>
        <p:nvPr/>
      </p:nvGrpSpPr>
      <p:grpSpPr bwMode="auto">
        <a:xfrm>
          <a:off x="0" y="0"/>
          <a:ext cx="0" cy="0"/>
          <a:chOff x="0" y="0"/>
          <a:chExt cx="0" cy="0"/>
        </a:xfrm>
      </p:grpSpPr>
      <p:sp>
        <p:nvSpPr>
          <p:cNvPr id="149" name="Body Level One…"/>
          <p:cNvSpPr txBox="1">
            <a:spLocks noGrp="1"/>
          </p:cNvSpPr>
          <p:nvPr>
            <p:ph type="body" idx="1" hasCustomPrompt="1"/>
          </p:nvPr>
        </p:nvSpPr>
        <p:spPr bwMode="auto">
          <a:prstGeom prst="rect">
            <a:avLst/>
          </a:prstGeom>
        </p:spPr>
        <p:txBody>
          <a:bodyPr/>
          <a:lstStyle/>
          <a:p>
            <a:pPr>
              <a:defRPr/>
            </a:pPr>
            <a:r>
              <a:rPr/>
              <a:t>Slide bullet text</a:t>
            </a:r>
            <a:endParaRPr/>
          </a:p>
          <a:p>
            <a:pPr lvl="1">
              <a:defRPr/>
            </a:pPr>
            <a:endParaRPr/>
          </a:p>
          <a:p>
            <a:pPr lvl="2">
              <a:defRPr/>
            </a:pPr>
            <a:endParaRPr/>
          </a:p>
          <a:p>
            <a:pPr lvl="3">
              <a:defRPr/>
            </a:pPr>
            <a:endParaRPr/>
          </a:p>
          <a:p>
            <a:pPr lvl="4">
              <a:defRPr/>
            </a:pPr>
            <a:endParaRPr/>
          </a:p>
        </p:txBody>
      </p:sp>
      <p:sp>
        <p:nvSpPr>
          <p:cNvPr id="150" name="Slide Subtitle"/>
          <p:cNvSpPr txBox="1">
            <a:spLocks noGrp="1"/>
          </p:cNvSpPr>
          <p:nvPr>
            <p:ph type="body" sz="quarter" idx="21" hasCustomPrompt="1"/>
          </p:nvPr>
        </p:nvSpPr>
        <p:spPr bwMode="auto">
          <a:xfrm>
            <a:off x="698499" y="1412977"/>
            <a:ext cx="11607803" cy="671804"/>
          </a:xfrm>
          <a:prstGeom prst="rect">
            <a:avLst/>
          </a:prstGeom>
        </p:spPr>
        <p:txBody>
          <a:bodyPr/>
          <a:lstStyle>
            <a:lvl1pPr marL="0" indent="0" defTabSz="587022">
              <a:lnSpc>
                <a:spcPct val="100000"/>
              </a:lnSpc>
              <a:spcBef>
                <a:spcPts val="0"/>
              </a:spcBef>
              <a:buSzTx/>
              <a:buNone/>
              <a:defRPr sz="3800" b="1"/>
            </a:lvl1pPr>
          </a:lstStyle>
          <a:p>
            <a:pPr>
              <a:defRPr/>
            </a:pPr>
            <a:r>
              <a:rPr/>
              <a:t>Slide Subtitle</a:t>
            </a:r>
            <a:endParaRPr/>
          </a:p>
        </p:txBody>
      </p:sp>
      <p:sp>
        <p:nvSpPr>
          <p:cNvPr id="151" name="Slide Title"/>
          <p:cNvSpPr txBox="1">
            <a:spLocks noGrp="1"/>
          </p:cNvSpPr>
          <p:nvPr>
            <p:ph type="title" hasCustomPrompt="1"/>
          </p:nvPr>
        </p:nvSpPr>
        <p:spPr bwMode="auto">
          <a:xfrm>
            <a:off x="698500" y="440266"/>
            <a:ext cx="11607800" cy="1016001"/>
          </a:xfrm>
          <a:prstGeom prst="rect">
            <a:avLst/>
          </a:prstGeom>
        </p:spPr>
        <p:txBody>
          <a:bodyPr/>
          <a:lstStyle>
            <a:lvl1pPr>
              <a:defRPr spc="-119"/>
            </a:lvl1pPr>
          </a:lstStyle>
          <a:p>
            <a:pPr>
              <a:defRPr/>
            </a:pPr>
            <a:r>
              <a:rPr/>
              <a:t>Slide Title</a:t>
            </a:r>
            <a:endParaRPr/>
          </a:p>
        </p:txBody>
      </p:sp>
      <p:sp>
        <p:nvSpPr>
          <p:cNvPr id="152" name="Slide Number"/>
          <p:cNvSpPr txBox="1">
            <a:spLocks noGrp="1"/>
          </p:cNvSpPr>
          <p:nvPr>
            <p:ph type="sldNum" sz="quarter" idx="2"/>
          </p:nvPr>
        </p:nvSpPr>
        <p:spPr bwMode="auto">
          <a:xfrm>
            <a:off x="6350067" y="9220201"/>
            <a:ext cx="297892" cy="287478"/>
          </a:xfrm>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amp; Subtitle - Photo">
    <p:bg>
      <p:bgPr shadeToTitle="0">
        <a:blipFill>
          <a:blip r:embed="rId2"/>
          <a:stretch/>
        </a:blipFill>
      </p:bgPr>
    </p:bg>
    <p:spTree>
      <p:nvGrpSpPr>
        <p:cNvPr id="1" name=""/>
        <p:cNvGrpSpPr/>
        <p:nvPr/>
      </p:nvGrpSpPr>
      <p:grpSpPr bwMode="auto">
        <a:xfrm>
          <a:off x="0" y="0"/>
          <a:ext cx="0" cy="0"/>
          <a:chOff x="0" y="0"/>
          <a:chExt cx="0" cy="0"/>
        </a:xfrm>
      </p:grpSpPr>
      <p:sp>
        <p:nvSpPr>
          <p:cNvPr id="159" name="Image"/>
          <p:cNvSpPr>
            <a:spLocks noGrp="1"/>
          </p:cNvSpPr>
          <p:nvPr>
            <p:ph type="pic" idx="21"/>
          </p:nvPr>
        </p:nvSpPr>
        <p:spPr bwMode="auto">
          <a:xfrm>
            <a:off x="1308101" y="520687"/>
            <a:ext cx="10388602" cy="5880853"/>
          </a:xfrm>
          <a:prstGeom prst="rect">
            <a:avLst/>
          </a:prstGeom>
        </p:spPr>
        <p:txBody>
          <a:bodyPr lIns="91439" tIns="45719" rIns="91439" bIns="45719">
            <a:noAutofit/>
          </a:bodyPr>
          <a:lstStyle/>
          <a:p>
            <a:pPr>
              <a:defRPr/>
            </a:pPr>
            <a:endParaRPr/>
          </a:p>
        </p:txBody>
      </p:sp>
      <p:sp>
        <p:nvSpPr>
          <p:cNvPr id="160" name="Title Text"/>
          <p:cNvSpPr txBox="1">
            <a:spLocks noGrp="1"/>
          </p:cNvSpPr>
          <p:nvPr>
            <p:ph type="title"/>
          </p:nvPr>
        </p:nvSpPr>
        <p:spPr bwMode="auto">
          <a:xfrm>
            <a:off x="355600" y="6832600"/>
            <a:ext cx="12293600" cy="1257300"/>
          </a:xfrm>
          <a:prstGeom prst="rect">
            <a:avLst/>
          </a:prstGeom>
        </p:spPr>
        <p:txBody>
          <a:bodyPr anchor="b">
            <a:noAutofit/>
          </a:bodyPr>
          <a:lstStyle>
            <a:lvl1pPr algn="ctr" defTabSz="584200">
              <a:lnSpc>
                <a:spcPct val="100000"/>
              </a:lnSpc>
              <a:defRPr sz="7200" b="0" cap="all" spc="0">
                <a:solidFill>
                  <a:srgbClr val="535353"/>
                </a:solidFill>
                <a:latin typeface="Gill Sans Light"/>
                <a:ea typeface="Gill Sans Light"/>
                <a:cs typeface="Gill Sans Light"/>
              </a:defRPr>
            </a:lvl1pPr>
          </a:lstStyle>
          <a:p>
            <a:pPr>
              <a:defRPr/>
            </a:pPr>
            <a:r>
              <a:rPr/>
              <a:t>Title Text</a:t>
            </a:r>
            <a:endParaRPr/>
          </a:p>
        </p:txBody>
      </p:sp>
      <p:sp>
        <p:nvSpPr>
          <p:cNvPr id="161" name="Body Level One…"/>
          <p:cNvSpPr txBox="1">
            <a:spLocks noGrp="1"/>
          </p:cNvSpPr>
          <p:nvPr>
            <p:ph type="body" sz="quarter" idx="1"/>
          </p:nvPr>
        </p:nvSpPr>
        <p:spPr bwMode="auto">
          <a:xfrm>
            <a:off x="355600" y="8077200"/>
            <a:ext cx="12293600" cy="1206500"/>
          </a:xfrm>
          <a:prstGeom prst="rect">
            <a:avLst/>
          </a:prstGeom>
        </p:spPr>
        <p:txBody>
          <a:bodyPr>
            <a:noAutofit/>
          </a:bodyPr>
          <a:lstStyle>
            <a:lvl1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1pPr>
            <a:lvl2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2pPr>
            <a:lvl3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3pPr>
            <a:lvl4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4pPr>
            <a:lvl5pPr marL="0" indent="0" algn="ctr" defTabSz="584200">
              <a:lnSpc>
                <a:spcPct val="100000"/>
              </a:lnSpc>
              <a:spcBef>
                <a:spcPts val="0"/>
              </a:spcBef>
              <a:buClr>
                <a:srgbClr val="535353"/>
              </a:buClr>
              <a:buSzTx/>
              <a:buNone/>
              <a:defRPr sz="3800">
                <a:solidFill>
                  <a:srgbClr val="525252"/>
                </a:solidFill>
                <a:latin typeface="Gill Sans Light"/>
                <a:ea typeface="Gill Sans Light"/>
                <a:cs typeface="Gill Sans Light"/>
              </a:defRPr>
            </a:lvl5pPr>
          </a:lstStyle>
          <a:p>
            <a:pPr>
              <a:defRPr/>
            </a:pPr>
            <a:r>
              <a:rPr/>
              <a:t>Body Level One</a:t>
            </a:r>
            <a:endParaRPr/>
          </a:p>
          <a:p>
            <a:pPr lvl="1">
              <a:defRPr/>
            </a:pPr>
            <a:r>
              <a:rPr/>
              <a:t>Body Level Two</a:t>
            </a:r>
            <a:endParaRPr/>
          </a:p>
          <a:p>
            <a:pPr lvl="2">
              <a:defRPr/>
            </a:pPr>
            <a:r>
              <a:rPr/>
              <a:t>Body Level Three</a:t>
            </a:r>
            <a:endParaRPr/>
          </a:p>
          <a:p>
            <a:pPr lvl="3">
              <a:defRPr/>
            </a:pPr>
            <a:r>
              <a:rPr/>
              <a:t>Body Level Four</a:t>
            </a:r>
            <a:endParaRPr/>
          </a:p>
          <a:p>
            <a:pPr lvl="4">
              <a:defRPr/>
            </a:pPr>
            <a:r>
              <a:rPr/>
              <a:t>Body Level Five</a:t>
            </a:r>
            <a:endParaRPr/>
          </a:p>
        </p:txBody>
      </p:sp>
      <p:sp>
        <p:nvSpPr>
          <p:cNvPr id="162" name="Slide Number"/>
          <p:cNvSpPr txBox="1">
            <a:spLocks noGrp="1"/>
          </p:cNvSpPr>
          <p:nvPr>
            <p:ph type="sldNum" sz="quarter" idx="2"/>
          </p:nvPr>
        </p:nvSpPr>
        <p:spPr bwMode="auto">
          <a:xfrm>
            <a:off x="6324600" y="9271000"/>
            <a:ext cx="342900" cy="355600"/>
          </a:xfrm>
          <a:prstGeom prst="rect">
            <a:avLst/>
          </a:prstGeom>
        </p:spPr>
        <p:txBody>
          <a:bodyPr/>
          <a:lstStyle>
            <a:lvl1pPr>
              <a:defRPr sz="1800">
                <a:solidFill>
                  <a:srgbClr val="535353"/>
                </a:solidFill>
                <a:latin typeface="Gill Sans Light"/>
                <a:ea typeface="Gill Sans Light"/>
                <a:cs typeface="Gill Sans Light"/>
              </a:defRPr>
            </a:lvl1pPr>
          </a:lstStyle>
          <a:p>
            <a:pPr>
              <a:defRPr/>
            </a:pPr>
            <a:fld id="{86CB4B4D-7CA3-9044-876B-883B54F8677D}" type="slidenum">
              <a:rPr/>
              <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amp; Photo">
    <p:spTree>
      <p:nvGrpSpPr>
        <p:cNvPr id="1" name=""/>
        <p:cNvGrpSpPr/>
        <p:nvPr/>
      </p:nvGrpSpPr>
      <p:grpSpPr bwMode="auto">
        <a:xfrm>
          <a:off x="0" y="0"/>
          <a:ext cx="0" cy="0"/>
          <a:chOff x="0" y="0"/>
          <a:chExt cx="0" cy="0"/>
        </a:xfrm>
      </p:grpSpPr>
      <p:sp>
        <p:nvSpPr>
          <p:cNvPr id="21" name="740627569_2880x1920.jpg"/>
          <p:cNvSpPr>
            <a:spLocks noGrp="1"/>
          </p:cNvSpPr>
          <p:nvPr>
            <p:ph type="pic" idx="21"/>
          </p:nvPr>
        </p:nvSpPr>
        <p:spPr bwMode="auto">
          <a:xfrm>
            <a:off x="-812800" y="0"/>
            <a:ext cx="14630400" cy="9753600"/>
          </a:xfrm>
          <a:prstGeom prst="rect">
            <a:avLst/>
          </a:prstGeom>
        </p:spPr>
        <p:txBody>
          <a:bodyPr lIns="91439" tIns="45719" rIns="91439" bIns="45719">
            <a:noAutofit/>
          </a:bodyPr>
          <a:lstStyle/>
          <a:p>
            <a:pPr>
              <a:defRPr/>
            </a:pPr>
            <a:endParaRPr/>
          </a:p>
        </p:txBody>
      </p:sp>
      <p:sp>
        <p:nvSpPr>
          <p:cNvPr id="22" name="Presentation Title"/>
          <p:cNvSpPr txBox="1">
            <a:spLocks noGrp="1"/>
          </p:cNvSpPr>
          <p:nvPr>
            <p:ph type="title" hasCustomPrompt="1"/>
          </p:nvPr>
        </p:nvSpPr>
        <p:spPr bwMode="auto">
          <a:xfrm>
            <a:off x="698500" y="5181600"/>
            <a:ext cx="11607800" cy="3302000"/>
          </a:xfrm>
          <a:prstGeom prst="rect">
            <a:avLst/>
          </a:prstGeom>
        </p:spPr>
        <p:txBody>
          <a:bodyPr anchor="b"/>
          <a:lstStyle>
            <a:lvl1pPr>
              <a:defRPr sz="8200" spc="-164">
                <a:solidFill>
                  <a:srgbClr val="FFFFFF"/>
                </a:solidFill>
              </a:defRPr>
            </a:lvl1pPr>
          </a:lstStyle>
          <a:p>
            <a:pPr>
              <a:defRPr/>
            </a:pPr>
            <a:r>
              <a:rPr/>
              <a:t>Presentation Title</a:t>
            </a:r>
            <a:endParaRPr/>
          </a:p>
        </p:txBody>
      </p:sp>
      <p:sp>
        <p:nvSpPr>
          <p:cNvPr id="23" name="Body Level One…"/>
          <p:cNvSpPr txBox="1">
            <a:spLocks noGrp="1"/>
          </p:cNvSpPr>
          <p:nvPr>
            <p:ph type="body" sz="quarter" idx="1" hasCustomPrompt="1"/>
          </p:nvPr>
        </p:nvSpPr>
        <p:spPr bwMode="auto">
          <a:xfrm>
            <a:off x="698500" y="8432800"/>
            <a:ext cx="11607800" cy="689769"/>
          </a:xfrm>
          <a:prstGeom prst="rect">
            <a:avLst/>
          </a:prstGeom>
        </p:spPr>
        <p:txBody>
          <a:bodyPr/>
          <a:lstStyle>
            <a:lvl1pPr marL="0" indent="0" defTabSz="587022">
              <a:lnSpc>
                <a:spcPct val="100000"/>
              </a:lnSpc>
              <a:spcBef>
                <a:spcPts val="0"/>
              </a:spcBef>
              <a:buSzTx/>
              <a:buNone/>
              <a:defRPr sz="3800" b="1">
                <a:solidFill>
                  <a:srgbClr val="FFFFFF"/>
                </a:solidFill>
              </a:defRPr>
            </a:lvl1pPr>
            <a:lvl2pPr marL="0" indent="457200" defTabSz="587022">
              <a:lnSpc>
                <a:spcPct val="100000"/>
              </a:lnSpc>
              <a:spcBef>
                <a:spcPts val="0"/>
              </a:spcBef>
              <a:buSzTx/>
              <a:buNone/>
              <a:defRPr sz="3800" b="1">
                <a:solidFill>
                  <a:srgbClr val="FFFFFF"/>
                </a:solidFill>
              </a:defRPr>
            </a:lvl2pPr>
            <a:lvl3pPr marL="0" indent="914400" defTabSz="587022">
              <a:lnSpc>
                <a:spcPct val="100000"/>
              </a:lnSpc>
              <a:spcBef>
                <a:spcPts val="0"/>
              </a:spcBef>
              <a:buSzTx/>
              <a:buNone/>
              <a:defRPr sz="3800" b="1">
                <a:solidFill>
                  <a:srgbClr val="FFFFFF"/>
                </a:solidFill>
              </a:defRPr>
            </a:lvl3pPr>
            <a:lvl4pPr marL="0" indent="1371600" defTabSz="587022">
              <a:lnSpc>
                <a:spcPct val="100000"/>
              </a:lnSpc>
              <a:spcBef>
                <a:spcPts val="0"/>
              </a:spcBef>
              <a:buSzTx/>
              <a:buNone/>
              <a:defRPr sz="3800" b="1">
                <a:solidFill>
                  <a:srgbClr val="FFFFFF"/>
                </a:solidFill>
              </a:defRPr>
            </a:lvl4pPr>
            <a:lvl5pPr marL="0" indent="1828800" defTabSz="587022">
              <a:lnSpc>
                <a:spcPct val="100000"/>
              </a:lnSpc>
              <a:spcBef>
                <a:spcPts val="0"/>
              </a:spcBef>
              <a:buSzTx/>
              <a:buNone/>
              <a:defRPr sz="3800" b="1">
                <a:solidFill>
                  <a:srgbClr val="FFFFFF"/>
                </a:solidFill>
              </a:defRPr>
            </a:lvl5pPr>
          </a:lstStyle>
          <a:p>
            <a:pPr>
              <a:defRPr/>
            </a:pPr>
            <a:r>
              <a:rPr/>
              <a:t>Presentation Subtitle</a:t>
            </a:r>
            <a:endParaRPr/>
          </a:p>
          <a:p>
            <a:pPr lvl="1">
              <a:defRPr/>
            </a:pPr>
            <a:endParaRPr/>
          </a:p>
          <a:p>
            <a:pPr lvl="2">
              <a:defRPr/>
            </a:pPr>
            <a:endParaRPr/>
          </a:p>
          <a:p>
            <a:pPr lvl="3">
              <a:defRPr/>
            </a:pPr>
            <a:endParaRPr/>
          </a:p>
          <a:p>
            <a:pPr lvl="4">
              <a:defRPr/>
            </a:pPr>
            <a:endParaRPr/>
          </a:p>
        </p:txBody>
      </p:sp>
      <p:sp>
        <p:nvSpPr>
          <p:cNvPr id="24" name="Author and Date"/>
          <p:cNvSpPr txBox="1">
            <a:spLocks noGrp="1"/>
          </p:cNvSpPr>
          <p:nvPr>
            <p:ph type="body" sz="quarter" idx="22" hasCustomPrompt="1"/>
          </p:nvPr>
        </p:nvSpPr>
        <p:spPr bwMode="auto">
          <a:xfrm>
            <a:off x="698500" y="571500"/>
            <a:ext cx="11607801" cy="461059"/>
          </a:xfrm>
          <a:prstGeom prst="rect">
            <a:avLst/>
          </a:prstGeom>
        </p:spPr>
        <p:txBody>
          <a:bodyPr/>
          <a:lstStyle>
            <a:lvl1pPr marL="0" indent="0" defTabSz="563541">
              <a:lnSpc>
                <a:spcPct val="100000"/>
              </a:lnSpc>
              <a:spcBef>
                <a:spcPts val="0"/>
              </a:spcBef>
              <a:buSzTx/>
              <a:buNone/>
              <a:defRPr sz="2300" b="1"/>
            </a:lvl1pPr>
          </a:lstStyle>
          <a:p>
            <a:pPr>
              <a:defRPr/>
            </a:pPr>
            <a:r>
              <a:rPr/>
              <a:t>Author and Date</a:t>
            </a:r>
            <a:endParaRPr/>
          </a:p>
        </p:txBody>
      </p:sp>
      <p:sp>
        <p:nvSpPr>
          <p:cNvPr id="25" name="Slide Number"/>
          <p:cNvSpPr txBox="1">
            <a:spLocks noGrp="1"/>
          </p:cNvSpPr>
          <p:nvPr>
            <p:ph type="sldNum" sz="quarter" idx="2"/>
          </p:nvPr>
        </p:nvSpPr>
        <p:spPr bwMode="auto">
          <a:xfrm>
            <a:off x="6349999" y="9220199"/>
            <a:ext cx="297893" cy="287479"/>
          </a:xfrm>
          <a:prstGeom prst="rect">
            <a:avLst/>
          </a:prstGeom>
        </p:spPr>
        <p:txBody>
          <a:bodyPr/>
          <a:lstStyle>
            <a:lvl1pPr>
              <a:defRPr>
                <a:solidFill>
                  <a:srgbClr val="FFFFFF"/>
                </a:solidFill>
              </a:defRPr>
            </a:lvl1pPr>
          </a:lstStyle>
          <a:p>
            <a:pPr>
              <a:defRPr/>
            </a:pPr>
            <a:fld id="{86CB4B4D-7CA3-9044-876B-883B54F8677D}" type="slidenum">
              <a:rPr/>
              <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amp; Photo Alt">
    <p:spTree>
      <p:nvGrpSpPr>
        <p:cNvPr id="1" name=""/>
        <p:cNvGrpSpPr/>
        <p:nvPr/>
      </p:nvGrpSpPr>
      <p:grpSpPr bwMode="auto">
        <a:xfrm>
          <a:off x="0" y="0"/>
          <a:ext cx="0" cy="0"/>
          <a:chOff x="0" y="0"/>
          <a:chExt cx="0" cy="0"/>
        </a:xfrm>
      </p:grpSpPr>
      <p:sp>
        <p:nvSpPr>
          <p:cNvPr id="32" name="136959463_1989x1321.jpg"/>
          <p:cNvSpPr>
            <a:spLocks noGrp="1"/>
          </p:cNvSpPr>
          <p:nvPr>
            <p:ph type="pic" idx="21"/>
          </p:nvPr>
        </p:nvSpPr>
        <p:spPr bwMode="auto">
          <a:xfrm>
            <a:off x="4546600" y="692534"/>
            <a:ext cx="12591254" cy="8362518"/>
          </a:xfrm>
          <a:prstGeom prst="rect">
            <a:avLst/>
          </a:prstGeom>
        </p:spPr>
        <p:txBody>
          <a:bodyPr lIns="91439" tIns="45719" rIns="91439" bIns="45719">
            <a:noAutofit/>
          </a:bodyPr>
          <a:lstStyle/>
          <a:p>
            <a:pPr>
              <a:defRPr/>
            </a:pPr>
            <a:endParaRPr/>
          </a:p>
        </p:txBody>
      </p:sp>
      <p:sp>
        <p:nvSpPr>
          <p:cNvPr id="33" name="Body Level One…"/>
          <p:cNvSpPr txBox="1">
            <a:spLocks noGrp="1"/>
          </p:cNvSpPr>
          <p:nvPr>
            <p:ph type="body" sz="quarter" idx="1" hasCustomPrompt="1"/>
          </p:nvPr>
        </p:nvSpPr>
        <p:spPr bwMode="auto">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pPr>
              <a:defRPr/>
            </a:pPr>
            <a:r>
              <a:rPr/>
              <a:t>Slide Subtitle</a:t>
            </a:r>
            <a:endParaRPr/>
          </a:p>
          <a:p>
            <a:pPr lvl="1">
              <a:defRPr/>
            </a:pPr>
            <a:endParaRPr/>
          </a:p>
          <a:p>
            <a:pPr lvl="2">
              <a:defRPr/>
            </a:pPr>
            <a:endParaRPr/>
          </a:p>
          <a:p>
            <a:pPr lvl="3">
              <a:defRPr/>
            </a:pPr>
            <a:endParaRPr/>
          </a:p>
          <a:p>
            <a:pPr lvl="4">
              <a:defRPr/>
            </a:pPr>
            <a:endParaRPr/>
          </a:p>
        </p:txBody>
      </p:sp>
      <p:sp>
        <p:nvSpPr>
          <p:cNvPr id="34" name="Slide Title"/>
          <p:cNvSpPr txBox="1">
            <a:spLocks noGrp="1"/>
          </p:cNvSpPr>
          <p:nvPr>
            <p:ph type="title" hasCustomPrompt="1"/>
          </p:nvPr>
        </p:nvSpPr>
        <p:spPr bwMode="auto">
          <a:xfrm>
            <a:off x="698500" y="692534"/>
            <a:ext cx="5105400" cy="4387466"/>
          </a:xfrm>
          <a:prstGeom prst="rect">
            <a:avLst/>
          </a:prstGeom>
        </p:spPr>
        <p:txBody>
          <a:bodyPr anchor="b"/>
          <a:lstStyle/>
          <a:p>
            <a:pPr>
              <a:defRPr/>
            </a:pPr>
            <a:r>
              <a:rPr/>
              <a:t>Slide Title</a:t>
            </a:r>
            <a:endParaRPr/>
          </a:p>
        </p:txBody>
      </p:sp>
      <p:sp>
        <p:nvSpPr>
          <p:cNvPr id="35"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amp; Bullets">
    <p:spTree>
      <p:nvGrpSpPr>
        <p:cNvPr id="1" name=""/>
        <p:cNvGrpSpPr/>
        <p:nvPr/>
      </p:nvGrpSpPr>
      <p:grpSpPr bwMode="auto">
        <a:xfrm>
          <a:off x="0" y="0"/>
          <a:ext cx="0" cy="0"/>
          <a:chOff x="0" y="0"/>
          <a:chExt cx="0" cy="0"/>
        </a:xfrm>
      </p:grpSpPr>
      <p:sp>
        <p:nvSpPr>
          <p:cNvPr id="42" name="Body Level One…"/>
          <p:cNvSpPr txBox="1">
            <a:spLocks noGrp="1"/>
          </p:cNvSpPr>
          <p:nvPr>
            <p:ph type="body" idx="1" hasCustomPrompt="1"/>
          </p:nvPr>
        </p:nvSpPr>
        <p:spPr bwMode="auto">
          <a:prstGeom prst="rect">
            <a:avLst/>
          </a:prstGeom>
        </p:spPr>
        <p:txBody>
          <a:bodyPr/>
          <a:lstStyle/>
          <a:p>
            <a:pPr>
              <a:defRPr/>
            </a:pPr>
            <a:r>
              <a:rPr/>
              <a:t>Slide bullet text</a:t>
            </a:r>
            <a:endParaRPr/>
          </a:p>
          <a:p>
            <a:pPr lvl="1">
              <a:defRPr/>
            </a:pPr>
            <a:endParaRPr/>
          </a:p>
          <a:p>
            <a:pPr lvl="2">
              <a:defRPr/>
            </a:pPr>
            <a:endParaRPr/>
          </a:p>
          <a:p>
            <a:pPr lvl="3">
              <a:defRPr/>
            </a:pPr>
            <a:endParaRPr/>
          </a:p>
          <a:p>
            <a:pPr lvl="4">
              <a:defRPr/>
            </a:pPr>
            <a:endParaRPr/>
          </a:p>
        </p:txBody>
      </p:sp>
      <p:sp>
        <p:nvSpPr>
          <p:cNvPr id="43" name="Slide Subtitle"/>
          <p:cNvSpPr txBox="1">
            <a:spLocks noGrp="1"/>
          </p:cNvSpPr>
          <p:nvPr>
            <p:ph type="body" sz="quarter" idx="21" hasCustomPrompt="1"/>
          </p:nvPr>
        </p:nvSpPr>
        <p:spPr bwMode="auto">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pPr>
              <a:defRPr/>
            </a:pPr>
            <a:r>
              <a:rPr/>
              <a:t>Slide Subtitle</a:t>
            </a:r>
            <a:endParaRPr/>
          </a:p>
        </p:txBody>
      </p:sp>
      <p:sp>
        <p:nvSpPr>
          <p:cNvPr id="44" name="Slide Title"/>
          <p:cNvSpPr txBox="1">
            <a:spLocks noGrp="1"/>
          </p:cNvSpPr>
          <p:nvPr>
            <p:ph type="title" hasCustomPrompt="1"/>
          </p:nvPr>
        </p:nvSpPr>
        <p:spPr bwMode="auto">
          <a:prstGeom prst="rect">
            <a:avLst/>
          </a:prstGeom>
        </p:spPr>
        <p:txBody>
          <a:bodyPr/>
          <a:lstStyle/>
          <a:p>
            <a:pPr>
              <a:defRPr/>
            </a:pPr>
            <a:r>
              <a:rPr/>
              <a:t>Slide Title</a:t>
            </a:r>
            <a:endParaRPr/>
          </a:p>
        </p:txBody>
      </p:sp>
      <p:sp>
        <p:nvSpPr>
          <p:cNvPr id="45"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Bullets">
    <p:spTree>
      <p:nvGrpSpPr>
        <p:cNvPr id="1" name=""/>
        <p:cNvGrpSpPr/>
        <p:nvPr/>
      </p:nvGrpSpPr>
      <p:grpSpPr bwMode="auto">
        <a:xfrm>
          <a:off x="0" y="0"/>
          <a:ext cx="0" cy="0"/>
          <a:chOff x="0" y="0"/>
          <a:chExt cx="0" cy="0"/>
        </a:xfrm>
      </p:grpSpPr>
      <p:sp>
        <p:nvSpPr>
          <p:cNvPr id="52" name="Body Level One…"/>
          <p:cNvSpPr txBox="1">
            <a:spLocks noGrp="1"/>
          </p:cNvSpPr>
          <p:nvPr>
            <p:ph type="body" idx="1" hasCustomPrompt="1"/>
          </p:nvPr>
        </p:nvSpPr>
        <p:spPr bwMode="auto">
          <a:prstGeom prst="rect">
            <a:avLst/>
          </a:prstGeom>
        </p:spPr>
        <p:txBody>
          <a:bodyPr numCol="2" spcCol="589358"/>
          <a:lstStyle/>
          <a:p>
            <a:pPr>
              <a:defRPr/>
            </a:pPr>
            <a:r>
              <a:rPr/>
              <a:t>Slide bullet text</a:t>
            </a:r>
            <a:endParaRPr/>
          </a:p>
          <a:p>
            <a:pPr lvl="1">
              <a:defRPr/>
            </a:pPr>
            <a:endParaRPr/>
          </a:p>
          <a:p>
            <a:pPr lvl="2">
              <a:defRPr/>
            </a:pPr>
            <a:endParaRPr/>
          </a:p>
          <a:p>
            <a:pPr lvl="3">
              <a:defRPr/>
            </a:pPr>
            <a:endParaRPr/>
          </a:p>
          <a:p>
            <a:pPr lvl="4">
              <a:defRPr/>
            </a:pPr>
            <a:endParaRPr/>
          </a:p>
        </p:txBody>
      </p:sp>
      <p:sp>
        <p:nvSpPr>
          <p:cNvPr id="53"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Bullets &amp; Photo">
    <p:spTree>
      <p:nvGrpSpPr>
        <p:cNvPr id="1" name=""/>
        <p:cNvGrpSpPr/>
        <p:nvPr/>
      </p:nvGrpSpPr>
      <p:grpSpPr bwMode="auto">
        <a:xfrm>
          <a:off x="0" y="0"/>
          <a:ext cx="0" cy="0"/>
          <a:chOff x="0" y="0"/>
          <a:chExt cx="0" cy="0"/>
        </a:xfrm>
      </p:grpSpPr>
      <p:sp>
        <p:nvSpPr>
          <p:cNvPr id="60" name="617931575_1991x1322.jpg"/>
          <p:cNvSpPr>
            <a:spLocks noGrp="1"/>
          </p:cNvSpPr>
          <p:nvPr>
            <p:ph type="pic" idx="21"/>
          </p:nvPr>
        </p:nvSpPr>
        <p:spPr bwMode="auto">
          <a:xfrm>
            <a:off x="3797300" y="698500"/>
            <a:ext cx="12585470" cy="8356600"/>
          </a:xfrm>
          <a:prstGeom prst="rect">
            <a:avLst/>
          </a:prstGeom>
        </p:spPr>
        <p:txBody>
          <a:bodyPr lIns="91439" tIns="45719" rIns="91439" bIns="45719">
            <a:noAutofit/>
          </a:bodyPr>
          <a:lstStyle/>
          <a:p>
            <a:pPr>
              <a:defRPr/>
            </a:pPr>
            <a:endParaRPr/>
          </a:p>
        </p:txBody>
      </p:sp>
      <p:sp>
        <p:nvSpPr>
          <p:cNvPr id="61" name="Slide Title"/>
          <p:cNvSpPr txBox="1">
            <a:spLocks noGrp="1"/>
          </p:cNvSpPr>
          <p:nvPr>
            <p:ph type="title" hasCustomPrompt="1"/>
          </p:nvPr>
        </p:nvSpPr>
        <p:spPr bwMode="auto">
          <a:xfrm>
            <a:off x="698500" y="444500"/>
            <a:ext cx="5105400" cy="1016000"/>
          </a:xfrm>
          <a:prstGeom prst="rect">
            <a:avLst/>
          </a:prstGeom>
        </p:spPr>
        <p:txBody>
          <a:bodyPr/>
          <a:lstStyle/>
          <a:p>
            <a:pPr>
              <a:defRPr/>
            </a:pPr>
            <a:r>
              <a:rPr/>
              <a:t>Slide Title</a:t>
            </a:r>
            <a:endParaRPr/>
          </a:p>
        </p:txBody>
      </p:sp>
      <p:sp>
        <p:nvSpPr>
          <p:cNvPr id="62" name="Slide Subtitle"/>
          <p:cNvSpPr txBox="1">
            <a:spLocks noGrp="1"/>
          </p:cNvSpPr>
          <p:nvPr>
            <p:ph type="body" sz="quarter" idx="22" hasCustomPrompt="1"/>
          </p:nvPr>
        </p:nvSpPr>
        <p:spPr bwMode="auto">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pPr>
              <a:defRPr/>
            </a:pPr>
            <a:r>
              <a:rPr/>
              <a:t>Slide Subtitle</a:t>
            </a:r>
            <a:endParaRPr/>
          </a:p>
        </p:txBody>
      </p:sp>
      <p:sp>
        <p:nvSpPr>
          <p:cNvPr id="63" name="Body Level One…"/>
          <p:cNvSpPr txBox="1">
            <a:spLocks noGrp="1"/>
          </p:cNvSpPr>
          <p:nvPr>
            <p:ph type="body" sz="half" idx="1" hasCustomPrompt="1"/>
          </p:nvPr>
        </p:nvSpPr>
        <p:spPr bwMode="auto">
          <a:xfrm>
            <a:off x="698500" y="3480196"/>
            <a:ext cx="5105400" cy="5593160"/>
          </a:xfrm>
          <a:prstGeom prst="rect">
            <a:avLst/>
          </a:prstGeom>
        </p:spPr>
        <p:txBody>
          <a:bodyPr/>
          <a:lstStyle/>
          <a:p>
            <a:pPr>
              <a:defRPr/>
            </a:pPr>
            <a:r>
              <a:rPr/>
              <a:t>Slide bullet text</a:t>
            </a:r>
            <a:endParaRPr/>
          </a:p>
          <a:p>
            <a:pPr lvl="1">
              <a:defRPr/>
            </a:pPr>
            <a:endParaRPr/>
          </a:p>
          <a:p>
            <a:pPr lvl="2">
              <a:defRPr/>
            </a:pPr>
            <a:endParaRPr/>
          </a:p>
          <a:p>
            <a:pPr lvl="3">
              <a:defRPr/>
            </a:pPr>
            <a:endParaRPr/>
          </a:p>
          <a:p>
            <a:pPr lvl="4">
              <a:defRPr/>
            </a:pPr>
            <a:endParaRPr/>
          </a:p>
        </p:txBody>
      </p:sp>
      <p:sp>
        <p:nvSpPr>
          <p:cNvPr id="64"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Section">
    <p:bg>
      <p:bgPr shadeToTitle="0">
        <a:solidFill>
          <a:srgbClr val="003462"/>
        </a:solidFill>
      </p:bgPr>
    </p:bg>
    <p:spTree>
      <p:nvGrpSpPr>
        <p:cNvPr id="1" name=""/>
        <p:cNvGrpSpPr/>
        <p:nvPr/>
      </p:nvGrpSpPr>
      <p:grpSpPr bwMode="auto">
        <a:xfrm>
          <a:off x="0" y="0"/>
          <a:ext cx="0" cy="0"/>
          <a:chOff x="0" y="0"/>
          <a:chExt cx="0" cy="0"/>
        </a:xfrm>
      </p:grpSpPr>
      <p:sp>
        <p:nvSpPr>
          <p:cNvPr id="71" name="Section Title"/>
          <p:cNvSpPr txBox="1">
            <a:spLocks noGrp="1"/>
          </p:cNvSpPr>
          <p:nvPr>
            <p:ph type="title" hasCustomPrompt="1"/>
          </p:nvPr>
        </p:nvSpPr>
        <p:spPr bwMode="auto">
          <a:xfrm>
            <a:off x="698500" y="3225800"/>
            <a:ext cx="11607800" cy="3302000"/>
          </a:xfrm>
          <a:prstGeom prst="rect">
            <a:avLst/>
          </a:prstGeom>
        </p:spPr>
        <p:txBody>
          <a:bodyPr anchor="ctr"/>
          <a:lstStyle>
            <a:lvl1pPr>
              <a:defRPr sz="8200" b="0" spc="-164">
                <a:solidFill>
                  <a:srgbClr val="FFFFFF"/>
                </a:solidFill>
                <a:latin typeface="Helvetica Neue Medium"/>
                <a:ea typeface="Helvetica Neue Medium"/>
                <a:cs typeface="Helvetica Neue Medium"/>
              </a:defRPr>
            </a:lvl1pPr>
          </a:lstStyle>
          <a:p>
            <a:pPr>
              <a:defRPr/>
            </a:pPr>
            <a:r>
              <a:rPr/>
              <a:t>Section Title</a:t>
            </a:r>
            <a:endParaRPr/>
          </a:p>
        </p:txBody>
      </p:sp>
      <p:sp>
        <p:nvSpPr>
          <p:cNvPr id="72" name="Slide Number"/>
          <p:cNvSpPr txBox="1">
            <a:spLocks noGrp="1"/>
          </p:cNvSpPr>
          <p:nvPr>
            <p:ph type="sldNum" sz="quarter" idx="2"/>
          </p:nvPr>
        </p:nvSpPr>
        <p:spPr bwMode="auto">
          <a:prstGeom prst="rect">
            <a:avLst/>
          </a:prstGeom>
        </p:spPr>
        <p:txBody>
          <a:bodyPr/>
          <a:lstStyle>
            <a:lvl1pPr>
              <a:defRPr>
                <a:solidFill>
                  <a:srgbClr val="FFFFFF"/>
                </a:solidFill>
              </a:defRPr>
            </a:lvl1pPr>
          </a:lstStyle>
          <a:p>
            <a:pPr>
              <a:defRPr/>
            </a:pPr>
            <a:fld id="{86CB4B4D-7CA3-9044-876B-883B54F8677D}" type="slidenum">
              <a:rPr/>
              <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Title Only">
    <p:spTree>
      <p:nvGrpSpPr>
        <p:cNvPr id="1" name=""/>
        <p:cNvGrpSpPr/>
        <p:nvPr/>
      </p:nvGrpSpPr>
      <p:grpSpPr bwMode="auto">
        <a:xfrm>
          <a:off x="0" y="0"/>
          <a:ext cx="0" cy="0"/>
          <a:chOff x="0" y="0"/>
          <a:chExt cx="0" cy="0"/>
        </a:xfrm>
      </p:grpSpPr>
      <p:sp>
        <p:nvSpPr>
          <p:cNvPr id="79" name="Slide Title"/>
          <p:cNvSpPr txBox="1">
            <a:spLocks noGrp="1"/>
          </p:cNvSpPr>
          <p:nvPr>
            <p:ph type="title" hasCustomPrompt="1"/>
          </p:nvPr>
        </p:nvSpPr>
        <p:spPr bwMode="auto">
          <a:prstGeom prst="rect">
            <a:avLst/>
          </a:prstGeom>
        </p:spPr>
        <p:txBody>
          <a:bodyPr/>
          <a:lstStyle/>
          <a:p>
            <a:pPr>
              <a:defRPr/>
            </a:pPr>
            <a:r>
              <a:rPr/>
              <a:t>Slide Title</a:t>
            </a:r>
            <a:endParaRPr/>
          </a:p>
        </p:txBody>
      </p:sp>
      <p:sp>
        <p:nvSpPr>
          <p:cNvPr id="80" name="Slide Subtitle"/>
          <p:cNvSpPr txBox="1">
            <a:spLocks noGrp="1"/>
          </p:cNvSpPr>
          <p:nvPr>
            <p:ph type="body" sz="quarter" idx="21" hasCustomPrompt="1"/>
          </p:nvPr>
        </p:nvSpPr>
        <p:spPr bwMode="auto">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pPr>
              <a:defRPr/>
            </a:pPr>
            <a:r>
              <a:rPr/>
              <a:t>Slide Subtitle</a:t>
            </a:r>
            <a:endParaRPr/>
          </a:p>
        </p:txBody>
      </p:sp>
      <p:sp>
        <p:nvSpPr>
          <p:cNvPr id="81"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Agenda">
    <p:spTree>
      <p:nvGrpSpPr>
        <p:cNvPr id="1" name=""/>
        <p:cNvGrpSpPr/>
        <p:nvPr/>
      </p:nvGrpSpPr>
      <p:grpSpPr bwMode="auto">
        <a:xfrm>
          <a:off x="0" y="0"/>
          <a:ext cx="0" cy="0"/>
          <a:chOff x="0" y="0"/>
          <a:chExt cx="0" cy="0"/>
        </a:xfrm>
      </p:grpSpPr>
      <p:sp>
        <p:nvSpPr>
          <p:cNvPr id="88" name="Agenda Title"/>
          <p:cNvSpPr txBox="1">
            <a:spLocks noGrp="1"/>
          </p:cNvSpPr>
          <p:nvPr>
            <p:ph type="title" hasCustomPrompt="1"/>
          </p:nvPr>
        </p:nvSpPr>
        <p:spPr bwMode="auto">
          <a:xfrm>
            <a:off x="698500" y="444500"/>
            <a:ext cx="11607800" cy="1016000"/>
          </a:xfrm>
          <a:prstGeom prst="rect">
            <a:avLst/>
          </a:prstGeom>
        </p:spPr>
        <p:txBody>
          <a:bodyPr/>
          <a:lstStyle/>
          <a:p>
            <a:pPr>
              <a:defRPr/>
            </a:pPr>
            <a:r>
              <a:rPr/>
              <a:t>Agenda Title</a:t>
            </a:r>
            <a:endParaRPr/>
          </a:p>
        </p:txBody>
      </p:sp>
      <p:sp>
        <p:nvSpPr>
          <p:cNvPr id="89" name="Agenda Subtitle"/>
          <p:cNvSpPr txBox="1">
            <a:spLocks noGrp="1"/>
          </p:cNvSpPr>
          <p:nvPr>
            <p:ph type="body" sz="quarter" idx="21" hasCustomPrompt="1"/>
          </p:nvPr>
        </p:nvSpPr>
        <p:spPr bwMode="auto">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pPr>
              <a:defRPr/>
            </a:pPr>
            <a:r>
              <a:rPr/>
              <a:t>Agenda Subtitle</a:t>
            </a:r>
            <a:endParaRPr/>
          </a:p>
        </p:txBody>
      </p:sp>
      <p:sp>
        <p:nvSpPr>
          <p:cNvPr id="90" name="Body Level One…"/>
          <p:cNvSpPr txBox="1">
            <a:spLocks noGrp="1"/>
          </p:cNvSpPr>
          <p:nvPr>
            <p:ph type="body" idx="1" hasCustomPrompt="1"/>
          </p:nvPr>
        </p:nvSpPr>
        <p:spPr bwMode="auto">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pPr>
              <a:defRPr/>
            </a:pPr>
            <a:r>
              <a:rPr/>
              <a:t>Agenda Topics</a:t>
            </a:r>
            <a:endParaRPr/>
          </a:p>
          <a:p>
            <a:pPr lvl="1">
              <a:defRPr/>
            </a:pPr>
            <a:endParaRPr/>
          </a:p>
          <a:p>
            <a:pPr lvl="2">
              <a:defRPr/>
            </a:pPr>
            <a:endParaRPr/>
          </a:p>
          <a:p>
            <a:pPr lvl="3">
              <a:defRPr/>
            </a:pPr>
            <a:endParaRPr/>
          </a:p>
          <a:p>
            <a:pPr lvl="4">
              <a:defRPr/>
            </a:pPr>
            <a:endParaRPr/>
          </a:p>
        </p:txBody>
      </p:sp>
      <p:sp>
        <p:nvSpPr>
          <p:cNvPr id="91" name="Slide Number"/>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rgbClr val="FFFFFF"/>
        </a:solidFill>
      </p:bgPr>
    </p:bg>
    <p:spTree>
      <p:nvGrpSpPr>
        <p:cNvPr id="1" name=""/>
        <p:cNvGrpSpPr/>
        <p:nvPr/>
      </p:nvGrpSpPr>
      <p:grpSpPr bwMode="auto">
        <a:xfrm>
          <a:off x="0" y="0"/>
          <a:ext cx="0" cy="0"/>
          <a:chOff x="0" y="0"/>
          <a:chExt cx="0" cy="0"/>
        </a:xfrm>
      </p:grpSpPr>
      <p:sp>
        <p:nvSpPr>
          <p:cNvPr id="2" name="Body Level One…"/>
          <p:cNvSpPr txBox="1">
            <a:spLocks noGrp="1"/>
          </p:cNvSpPr>
          <p:nvPr>
            <p:ph type="body" idx="1" hasCustomPrompt="1"/>
          </p:nvPr>
        </p:nvSpPr>
        <p:spPr bwMode="auto">
          <a:xfrm>
            <a:off x="698500" y="2959100"/>
            <a:ext cx="11607800" cy="6096000"/>
          </a:xfrm>
          <a:prstGeom prst="rect">
            <a:avLst/>
          </a:prstGeom>
          <a:ln w="12700">
            <a:miter lim="400000"/>
          </a:ln>
        </p:spPr>
        <p:txBody>
          <a:bodyPr lIns="50800" tIns="50800" rIns="50800" bIns="50800">
            <a:normAutofit/>
          </a:bodyPr>
          <a:lstStyle/>
          <a:p>
            <a:pPr>
              <a:defRPr/>
            </a:pPr>
            <a:r>
              <a:rPr/>
              <a:t>Slide bullet text</a:t>
            </a:r>
            <a:endParaRPr/>
          </a:p>
          <a:p>
            <a:pPr lvl="1">
              <a:defRPr/>
            </a:pPr>
            <a:endParaRPr/>
          </a:p>
          <a:p>
            <a:pPr lvl="2">
              <a:defRPr/>
            </a:pPr>
            <a:endParaRPr/>
          </a:p>
          <a:p>
            <a:pPr lvl="3">
              <a:defRPr/>
            </a:pPr>
            <a:endParaRPr/>
          </a:p>
          <a:p>
            <a:pPr lvl="4">
              <a:defRPr/>
            </a:pPr>
            <a:endParaRPr/>
          </a:p>
        </p:txBody>
      </p:sp>
      <p:sp>
        <p:nvSpPr>
          <p:cNvPr id="3" name="Slide Title"/>
          <p:cNvSpPr txBox="1">
            <a:spLocks noGrp="1"/>
          </p:cNvSpPr>
          <p:nvPr>
            <p:ph type="title" hasCustomPrompt="1"/>
          </p:nvPr>
        </p:nvSpPr>
        <p:spPr bwMode="auto">
          <a:xfrm>
            <a:off x="698500" y="440266"/>
            <a:ext cx="11607800" cy="1016001"/>
          </a:xfrm>
          <a:prstGeom prst="rect">
            <a:avLst/>
          </a:prstGeom>
          <a:ln w="12700">
            <a:miter lim="400000"/>
          </a:ln>
        </p:spPr>
        <p:txBody>
          <a:bodyPr lIns="50800" tIns="50800" rIns="50800" bIns="50800">
            <a:normAutofit/>
          </a:bodyPr>
          <a:lstStyle/>
          <a:p>
            <a:pPr>
              <a:defRPr/>
            </a:pPr>
            <a:r>
              <a:rPr/>
              <a:t>Slide Title</a:t>
            </a:r>
            <a:endParaRPr/>
          </a:p>
        </p:txBody>
      </p:sp>
      <p:sp>
        <p:nvSpPr>
          <p:cNvPr id="4" name="Slide Number"/>
          <p:cNvSpPr txBox="1">
            <a:spLocks noGrp="1"/>
          </p:cNvSpPr>
          <p:nvPr>
            <p:ph type="sldNum" sz="quarter" idx="2"/>
          </p:nvPr>
        </p:nvSpPr>
        <p:spPr bwMode="auto">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defRPr/>
            </a:pPr>
            <a:fld id="{86CB4B4D-7CA3-9044-876B-883B54F8677D}" type="slidenum">
              <a:rPr/>
              <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indent="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1pPr>
      <a:lvl2pPr marL="0" marR="0" indent="4572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2pPr>
      <a:lvl3pPr marL="0" marR="0" indent="9144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3pPr>
      <a:lvl4pPr marL="0" marR="0" indent="13716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4pPr>
      <a:lvl5pPr marL="0" marR="0" indent="18288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5pPr>
      <a:lvl6pPr marL="0" marR="0" indent="22860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6pPr>
      <a:lvl7pPr marL="0" marR="0" indent="27432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7pPr>
      <a:lvl8pPr marL="0" marR="0" indent="32004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8pPr>
      <a:lvl9pPr marL="0" marR="0" indent="3657600" algn="l" defTabSz="1733930">
        <a:lnSpc>
          <a:spcPct val="80000"/>
        </a:lnSpc>
        <a:spcBef>
          <a:spcPts val="0"/>
        </a:spcBef>
        <a:spcAft>
          <a:spcPts val="0"/>
        </a:spcAft>
        <a:buClrTx/>
        <a:buSzTx/>
        <a:buFontTx/>
        <a:buNone/>
        <a:defRPr sz="6000" b="1" i="0" u="none" strike="noStrike" cap="none" spc="-119">
          <a:solidFill>
            <a:schemeClr val="accent1">
              <a:hueOff val="114395"/>
              <a:lumOff val="-24975"/>
            </a:schemeClr>
          </a:solidFill>
          <a:latin typeface="+mn-lt"/>
          <a:ea typeface="+mn-ea"/>
          <a:cs typeface="+mn-cs"/>
        </a:defRPr>
      </a:lvl9pPr>
    </p:titleStyle>
    <p:bodyStyle>
      <a:lvl1pPr marL="381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1pPr>
      <a:lvl2pPr marL="762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2pPr>
      <a:lvl3pPr marL="1143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3pPr>
      <a:lvl4pPr marL="1524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4pPr>
      <a:lvl5pPr marL="1905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5pPr>
      <a:lvl6pPr marL="2286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6pPr>
      <a:lvl7pPr marL="2667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7pPr>
      <a:lvl8pPr marL="3048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8pPr>
      <a:lvl9pPr marL="3429000" marR="0" indent="-381000" algn="l" defTabSz="1733930">
        <a:lnSpc>
          <a:spcPct val="90000"/>
        </a:lnSpc>
        <a:spcBef>
          <a:spcPts val="3200"/>
        </a:spcBef>
        <a:spcAft>
          <a:spcPts val="0"/>
        </a:spcAft>
        <a:buClrTx/>
        <a:buSzPct val="123000"/>
        <a:buFontTx/>
        <a:buChar char="•"/>
        <a:defRPr sz="3000" b="0" i="0" u="none" strike="noStrike" cap="none" spc="0">
          <a:solidFill>
            <a:srgbClr val="000000"/>
          </a:solidFill>
          <a:latin typeface="+mn-lt"/>
          <a:ea typeface="+mn-ea"/>
          <a:cs typeface="+mn-cs"/>
        </a:defRPr>
      </a:lvl9pPr>
    </p:bodyStyle>
    <p:otherStyle>
      <a:lvl1pPr marL="0" marR="0" indent="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1pPr>
      <a:lvl2pPr marL="0" marR="0" indent="4572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2pPr>
      <a:lvl3pPr marL="0" marR="0" indent="9144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3pPr>
      <a:lvl4pPr marL="0" marR="0" indent="13716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4pPr>
      <a:lvl5pPr marL="0" marR="0" indent="18288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5pPr>
      <a:lvl6pPr marL="0" marR="0" indent="22860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6pPr>
      <a:lvl7pPr marL="0" marR="0" indent="27432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7pPr>
      <a:lvl8pPr marL="0" marR="0" indent="32004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8pPr>
      <a:lvl9pPr marL="0" marR="0" indent="3657600" algn="ctr" defTabSz="584200">
        <a:lnSpc>
          <a:spcPct val="100000"/>
        </a:lnSpc>
        <a:spcBef>
          <a:spcPts val="0"/>
        </a:spcBef>
        <a:spcAft>
          <a:spcPts val="0"/>
        </a:spcAft>
        <a:buClrTx/>
        <a:buSzTx/>
        <a:buFontTx/>
        <a:buNone/>
        <a:defRPr sz="1300" b="0" i="0" u="none" strike="noStrike" cap="none" spc="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7.jpg"/><Relationship Id="rId6"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jpg"/><Relationship Id="rId3" Type="http://schemas.openxmlformats.org/officeDocument/2006/relationships/image" Target="../media/image41.jpg"/><Relationship Id="rId4" Type="http://schemas.openxmlformats.org/officeDocument/2006/relationships/image" Target="../media/image4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43.jpg"/><Relationship Id="rId4" Type="http://schemas.openxmlformats.org/officeDocument/2006/relationships/image" Target="../media/image44.png"/><Relationship Id="rId5" Type="http://schemas.microsoft.com/office/2007/relationships/media" Target="../media/media1.mp4"/><Relationship Id="rId6" Type="http://schemas.openxmlformats.org/officeDocument/2006/relationships/video" Target="../media/media1.mp4" /><Relationship Id="rId7" Type="http://schemas.openxmlformats.org/officeDocument/2006/relationships/image" Target="../media/image4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5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g"/><Relationship Id="rId6" Type="http://schemas.openxmlformats.org/officeDocument/2006/relationships/image" Target="../media/image54.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g"/><Relationship Id="rId3" Type="http://schemas.openxmlformats.org/officeDocument/2006/relationships/image" Target="../media/image6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image" Target="../media/image6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hyperlink" Target="https://www.youtube.com/watch?v=yUszJyS3d7A&amp;ab_channel=EngineeredArts" TargetMode="External"/><Relationship Id="rId4" Type="http://schemas.openxmlformats.org/officeDocument/2006/relationships/image" Target="../media/image74.png"/><Relationship Id="rId5" Type="http://schemas.openxmlformats.org/officeDocument/2006/relationships/hyperlink" Target="https://www.youtube.com/watch?v=PgT8tPChbqc&amp;ab_channel=GabraelLevine" TargetMode="External"/><Relationship Id="rId6" Type="http://schemas.openxmlformats.org/officeDocument/2006/relationships/image" Target="../media/image7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76.jp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hyperlink" Target="https://www.youtube.com/watch?v=cNxadbrN_aI" TargetMode="External"/><Relationship Id="rId4" Type="http://schemas.openxmlformats.org/officeDocument/2006/relationships/hyperlink" Target="https://www.youtube.com/watch?v=cNxadbrN_aI&amp;ab_channel=Pseudo1ntellectual" TargetMode="Externa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5.jpg"/><Relationship Id="rId8" Type="http://schemas.openxmlformats.org/officeDocument/2006/relationships/image" Target="../media/image23.png"/><Relationship Id="rId9" Type="http://schemas.openxmlformats.org/officeDocument/2006/relationships/image" Target="../media/image24.jpg"/><Relationship Id="rId10" Type="http://schemas.openxmlformats.org/officeDocument/2006/relationships/image" Target="../media/image25.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1" name="Lengyel Zsolt - 2023 Április 18."/>
          <p:cNvSpPr txBox="1">
            <a:spLocks noGrp="1"/>
          </p:cNvSpPr>
          <p:nvPr>
            <p:ph type="body" idx="21"/>
          </p:nvPr>
        </p:nvSpPr>
        <p:spPr bwMode="auto">
          <a:xfrm>
            <a:off x="698500" y="8115082"/>
            <a:ext cx="4676149" cy="461060"/>
          </a:xfrm>
          <a:prstGeom prst="rect">
            <a:avLst/>
          </a:prstGeom>
        </p:spPr>
        <p:txBody>
          <a:bodyPr/>
          <a:lstStyle/>
          <a:p>
            <a:pPr>
              <a:defRPr/>
            </a:pPr>
            <a:r>
              <a:rPr/>
              <a:t>Lengyel Zsolt</a:t>
            </a:r>
            <a:r>
              <a:rPr lang="hu-HU"/>
              <a:t>,</a:t>
            </a:r>
            <a:r>
              <a:rPr/>
              <a:t> 2023</a:t>
            </a:r>
            <a:r>
              <a:rPr lang="hu-HU"/>
              <a:t>. á</a:t>
            </a:r>
            <a:r>
              <a:rPr/>
              <a:t>prilis 18.</a:t>
            </a:r>
            <a:endParaRPr/>
          </a:p>
        </p:txBody>
      </p:sp>
      <p:sp>
        <p:nvSpPr>
          <p:cNvPr id="172" name="Machine Learning"/>
          <p:cNvSpPr txBox="1">
            <a:spLocks noGrp="1"/>
          </p:cNvSpPr>
          <p:nvPr>
            <p:ph type="ctrTitle"/>
          </p:nvPr>
        </p:nvSpPr>
        <p:spPr bwMode="auto">
          <a:xfrm>
            <a:off x="799471" y="1150011"/>
            <a:ext cx="7932507" cy="3302001"/>
          </a:xfrm>
          <a:prstGeom prst="rect">
            <a:avLst/>
          </a:prstGeom>
        </p:spPr>
        <p:txBody>
          <a:bodyPr/>
          <a:lstStyle/>
          <a:p>
            <a:pPr>
              <a:defRPr/>
            </a:pPr>
            <a:r>
              <a:rPr/>
              <a:t>Machine Learning</a:t>
            </a:r>
            <a:endParaRPr/>
          </a:p>
        </p:txBody>
      </p:sp>
      <p:sp>
        <p:nvSpPr>
          <p:cNvPr id="173" name="ML alapok"/>
          <p:cNvSpPr txBox="1">
            <a:spLocks noGrp="1"/>
          </p:cNvSpPr>
          <p:nvPr>
            <p:ph type="subTitle" sz="quarter" idx="1"/>
          </p:nvPr>
        </p:nvSpPr>
        <p:spPr bwMode="auto">
          <a:xfrm>
            <a:off x="799471" y="4401211"/>
            <a:ext cx="11607801" cy="1456400"/>
          </a:xfrm>
          <a:prstGeom prst="rect">
            <a:avLst/>
          </a:prstGeom>
        </p:spPr>
        <p:txBody>
          <a:bodyPr/>
          <a:lstStyle/>
          <a:p>
            <a:pPr>
              <a:defRPr/>
            </a:pPr>
            <a:r>
              <a:rPr/>
              <a:t>ML</a:t>
            </a:r>
            <a:r>
              <a:rPr lang="hu-HU"/>
              <a:t>-</a:t>
            </a:r>
            <a:r>
              <a:rPr/>
              <a:t>alapok</a:t>
            </a:r>
            <a:endParaRPr/>
          </a:p>
        </p:txBody>
      </p:sp>
      <p:pic>
        <p:nvPicPr>
          <p:cNvPr id="174" name="prompt_logo_w.png" descr="prompt_logo_w.png"/>
          <p:cNvPicPr>
            <a:picLocks noChangeAspect="1"/>
          </p:cNvPicPr>
          <p:nvPr/>
        </p:nvPicPr>
        <p:blipFill>
          <a:blip r:embed="rId2"/>
          <a:stretch/>
        </p:blipFill>
        <p:spPr bwMode="auto">
          <a:xfrm>
            <a:off x="710787" y="8809357"/>
            <a:ext cx="3627085" cy="630586"/>
          </a:xfrm>
          <a:prstGeom prst="rect">
            <a:avLst/>
          </a:prstGeom>
          <a:ln w="12700">
            <a:miter lim="400000"/>
          </a:ln>
        </p:spPr>
      </p:pic>
      <p:pic>
        <p:nvPicPr>
          <p:cNvPr id="175" name="machine_learning.png" descr="machine_learning.png"/>
          <p:cNvPicPr>
            <a:picLocks noChangeAspect="1"/>
          </p:cNvPicPr>
          <p:nvPr/>
        </p:nvPicPr>
        <p:blipFill>
          <a:blip r:embed="rId3"/>
          <a:stretch/>
        </p:blipFill>
        <p:spPr bwMode="auto">
          <a:xfrm>
            <a:off x="5607615" y="593221"/>
            <a:ext cx="7240128" cy="85671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07" name="1_VF9xl3cZr2_qyoLfDJajZw.gif" descr="1_VF9xl3cZr2_qyoLfDJajZw.gif"/>
          <p:cNvPicPr/>
          <p:nvPr/>
        </p:nvPicPr>
        <p:blipFill>
          <a:blip r:embed="rId3"/>
          <a:stretch/>
        </p:blipFill>
        <p:spPr bwMode="auto">
          <a:xfrm>
            <a:off x="5931585" y="1277848"/>
            <a:ext cx="6888522" cy="5166392"/>
          </a:xfrm>
          <a:prstGeom prst="rect">
            <a:avLst/>
          </a:prstGeom>
          <a:ln w="12700">
            <a:miter lim="400000"/>
          </a:ln>
        </p:spPr>
      </p:pic>
      <p:pic>
        <p:nvPicPr>
          <p:cNvPr id="408" name="NEURONS-IN-NUERAL-NETWORK.gif" descr="NEURONS-IN-NUERAL-NETWORK.gif"/>
          <p:cNvPicPr/>
          <p:nvPr/>
        </p:nvPicPr>
        <p:blipFill>
          <a:blip r:embed="rId4"/>
          <a:stretch/>
        </p:blipFill>
        <p:spPr bwMode="auto">
          <a:xfrm>
            <a:off x="33981" y="5490831"/>
            <a:ext cx="6888522" cy="4215927"/>
          </a:xfrm>
          <a:prstGeom prst="rect">
            <a:avLst/>
          </a:prstGeom>
          <a:ln w="12700">
            <a:miter lim="400000"/>
          </a:ln>
          <a:effectLst>
            <a:outerShdw blurRad="76200" dist="50800" dir="3180000" rotWithShape="0">
              <a:srgbClr val="000000">
                <a:alpha val="50000"/>
              </a:srgbClr>
            </a:outerShdw>
          </a:effectLst>
        </p:spPr>
      </p:pic>
      <p:sp>
        <p:nvSpPr>
          <p:cNvPr id="409" name="Neurális Hálózat"/>
          <p:cNvSpPr txBox="1"/>
          <p:nvPr/>
        </p:nvSpPr>
        <p:spPr bwMode="auto">
          <a:xfrm>
            <a:off x="334181" y="282099"/>
            <a:ext cx="6143369" cy="1016001"/>
          </a:xfrm>
          <a:prstGeom prst="rect">
            <a:avLst/>
          </a:prstGeom>
          <a:ln w="12700">
            <a:miter lim="400000"/>
          </a:ln>
        </p:spPr>
        <p:txBody>
          <a:bodyPr lIns="50800" tIns="50800" rIns="50800" bIns="50800">
            <a:normAutofit/>
          </a:bodyPr>
          <a:lstStyle>
            <a:lvl1pPr algn="l" defTabSz="1716590">
              <a:lnSpc>
                <a:spcPct val="80000"/>
              </a:lnSpc>
              <a:defRPr sz="5950" b="1" spc="-118">
                <a:solidFill>
                  <a:schemeClr val="accent1">
                    <a:hueOff val="114395"/>
                    <a:lumOff val="-24975"/>
                  </a:schemeClr>
                </a:solidFill>
              </a:defRPr>
            </a:lvl1pPr>
          </a:lstStyle>
          <a:p>
            <a:pPr>
              <a:defRPr/>
            </a:pPr>
            <a:r>
              <a:rPr/>
              <a:t>Neurális </a:t>
            </a:r>
            <a:r>
              <a:rPr lang="hu-HU"/>
              <a:t>h</a:t>
            </a:r>
            <a:r>
              <a:rPr/>
              <a:t>álózat</a:t>
            </a:r>
            <a:endParaRPr/>
          </a:p>
        </p:txBody>
      </p:sp>
      <p:grpSp>
        <p:nvGrpSpPr>
          <p:cNvPr id="412" name="Group"/>
          <p:cNvGrpSpPr/>
          <p:nvPr/>
        </p:nvGrpSpPr>
        <p:grpSpPr bwMode="auto">
          <a:xfrm>
            <a:off x="556534" y="1719004"/>
            <a:ext cx="4116973" cy="1373758"/>
            <a:chOff x="0" y="0"/>
            <a:chExt cx="4116971" cy="1373756"/>
          </a:xfrm>
        </p:grpSpPr>
        <p:sp>
          <p:nvSpPr>
            <p:cNvPr id="410" name="Feed Forward: Prediction"/>
            <p:cNvSpPr txBox="1"/>
            <p:nvPr/>
          </p:nvSpPr>
          <p:spPr bwMode="auto">
            <a:xfrm>
              <a:off x="-1" y="863002"/>
              <a:ext cx="4116973" cy="510755"/>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lvl1pPr defTabSz="584200">
                <a:defRPr sz="2700">
                  <a:solidFill>
                    <a:srgbClr val="000000"/>
                  </a:solidFill>
                  <a:latin typeface="Helvetica Neue Medium"/>
                  <a:ea typeface="Helvetica Neue Medium"/>
                  <a:cs typeface="Helvetica Neue Medium"/>
                </a:defRPr>
              </a:lvl1pPr>
            </a:lstStyle>
            <a:p>
              <a:pPr>
                <a:defRPr/>
              </a:pPr>
              <a:r>
                <a:rPr/>
                <a:t>Feed Forward: Prediction</a:t>
              </a:r>
              <a:endParaRPr/>
            </a:p>
          </p:txBody>
        </p:sp>
        <p:sp>
          <p:nvSpPr>
            <p:cNvPr id="411" name="Arrow"/>
            <p:cNvSpPr/>
            <p:nvPr/>
          </p:nvSpPr>
          <p:spPr bwMode="auto">
            <a:xfrm>
              <a:off x="1372685" y="0"/>
              <a:ext cx="1797223" cy="733675"/>
            </a:xfrm>
            <a:prstGeom prst="rightArrow">
              <a:avLst>
                <a:gd name="adj1" fmla="val 32000"/>
                <a:gd name="adj2" fmla="val 110785"/>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415" name="Group"/>
          <p:cNvGrpSpPr/>
          <p:nvPr/>
        </p:nvGrpSpPr>
        <p:grpSpPr bwMode="auto">
          <a:xfrm>
            <a:off x="548879" y="3343851"/>
            <a:ext cx="4659504" cy="1197156"/>
            <a:chOff x="0" y="0"/>
            <a:chExt cx="4659503" cy="1197155"/>
          </a:xfrm>
        </p:grpSpPr>
        <p:sp>
          <p:nvSpPr>
            <p:cNvPr id="413" name="Back Propagatation: Learning"/>
            <p:cNvSpPr txBox="1"/>
            <p:nvPr/>
          </p:nvSpPr>
          <p:spPr bwMode="auto">
            <a:xfrm>
              <a:off x="0" y="698733"/>
              <a:ext cx="4659504" cy="498423"/>
            </a:xfrm>
            <a:prstGeom prst="rect">
              <a:avLst/>
            </a:prstGeom>
            <a:solidFill>
              <a:srgbClr val="00A1FF"/>
            </a:solidFill>
            <a:ln w="12700" cap="flat">
              <a:noFill/>
              <a:miter lim="400000"/>
            </a:ln>
            <a:effectLst/>
          </p:spPr>
          <p:txBody>
            <a:bodyPr wrap="none" lIns="50800" tIns="50800" rIns="50800" bIns="50800" numCol="1" anchor="ctr">
              <a:spAutoFit/>
            </a:bodyPr>
            <a:lstStyle>
              <a:lvl1pPr defTabSz="584200">
                <a:defRPr sz="2600">
                  <a:solidFill>
                    <a:srgbClr val="000000"/>
                  </a:solidFill>
                  <a:latin typeface="Helvetica Neue Medium"/>
                  <a:ea typeface="Helvetica Neue Medium"/>
                  <a:cs typeface="Helvetica Neue Medium"/>
                </a:defRPr>
              </a:lvl1pPr>
            </a:lstStyle>
            <a:p>
              <a:pPr>
                <a:defRPr/>
              </a:pPr>
              <a:r>
                <a:rPr/>
                <a:t>Back Propagatation: Learning</a:t>
              </a:r>
              <a:endParaRPr/>
            </a:p>
          </p:txBody>
        </p:sp>
        <p:sp>
          <p:nvSpPr>
            <p:cNvPr id="414" name="Arrow"/>
            <p:cNvSpPr/>
            <p:nvPr/>
          </p:nvSpPr>
          <p:spPr bwMode="auto">
            <a:xfrm>
              <a:off x="1232432" y="0"/>
              <a:ext cx="1845961" cy="603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37" y="15549"/>
                  </a:moveTo>
                  <a:lnTo>
                    <a:pt x="10437" y="21600"/>
                  </a:lnTo>
                  <a:lnTo>
                    <a:pt x="0" y="10800"/>
                  </a:lnTo>
                  <a:lnTo>
                    <a:pt x="10437" y="0"/>
                  </a:lnTo>
                  <a:lnTo>
                    <a:pt x="10437" y="6051"/>
                  </a:lnTo>
                  <a:lnTo>
                    <a:pt x="21600" y="6051"/>
                  </a:lnTo>
                  <a:lnTo>
                    <a:pt x="21600" y="15549"/>
                  </a:lnTo>
                  <a:close/>
                </a:path>
              </a:pathLst>
            </a:cu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pic>
        <p:nvPicPr>
          <p:cNvPr id="416" name="Group" descr="Group"/>
          <p:cNvPicPr>
            <a:picLocks noChangeAspect="1"/>
          </p:cNvPicPr>
          <p:nvPr/>
        </p:nvPicPr>
        <p:blipFill>
          <a:blip r:embed="rId5"/>
          <a:stretch/>
        </p:blipFill>
        <p:spPr bwMode="auto">
          <a:xfrm>
            <a:off x="7165332" y="7013178"/>
            <a:ext cx="1012259" cy="902994"/>
          </a:xfrm>
          <a:prstGeom prst="rect">
            <a:avLst/>
          </a:prstGeom>
          <a:ln w="12700">
            <a:miter lim="400000"/>
          </a:ln>
        </p:spPr>
      </p:pic>
      <p:grpSp>
        <p:nvGrpSpPr>
          <p:cNvPr id="419" name="Group"/>
          <p:cNvGrpSpPr/>
          <p:nvPr/>
        </p:nvGrpSpPr>
        <p:grpSpPr bwMode="auto">
          <a:xfrm>
            <a:off x="9143613" y="8184584"/>
            <a:ext cx="1185566" cy="1067725"/>
            <a:chOff x="0" y="0"/>
            <a:chExt cx="1185565" cy="1067723"/>
          </a:xfrm>
        </p:grpSpPr>
        <p:pic>
          <p:nvPicPr>
            <p:cNvPr id="417" name="Screenshot 2023-04-15 at 19.38.31.png" descr="Screenshot 2023-04-15 at 19.38.31.png"/>
            <p:cNvPicPr>
              <a:picLocks noChangeAspect="1"/>
            </p:cNvPicPr>
            <p:nvPr/>
          </p:nvPicPr>
          <p:blipFill>
            <a:blip r:embed="rId6"/>
            <a:stretch/>
          </p:blipFill>
          <p:spPr bwMode="auto">
            <a:xfrm>
              <a:off x="222174" y="0"/>
              <a:ext cx="963392" cy="879955"/>
            </a:xfrm>
            <a:prstGeom prst="rect">
              <a:avLst/>
            </a:prstGeom>
            <a:ln w="12700" cap="flat">
              <a:noFill/>
              <a:miter lim="400000"/>
            </a:ln>
            <a:effectLst/>
          </p:spPr>
        </p:pic>
        <p:sp>
          <p:nvSpPr>
            <p:cNvPr id="418" name="Tick"/>
            <p:cNvSpPr/>
            <p:nvPr/>
          </p:nvSpPr>
          <p:spPr bwMode="auto">
            <a:xfrm>
              <a:off x="0" y="621123"/>
              <a:ext cx="581739" cy="446600"/>
            </a:xfrm>
            <a:custGeom>
              <a:avLst/>
              <a:gdLst/>
              <a:ahLst/>
              <a:cxnLst>
                <a:cxn ang="0">
                  <a:pos x="wd2" y="hd2"/>
                </a:cxn>
                <a:cxn ang="5400000">
                  <a:pos x="wd2" y="hd2"/>
                </a:cxn>
                <a:cxn ang="10800000">
                  <a:pos x="wd2" y="hd2"/>
                </a:cxn>
                <a:cxn ang="16200000">
                  <a:pos x="wd2" y="hd2"/>
                </a:cxn>
              </a:cxnLst>
              <a:rect l="0" t="0" r="r" b="b"/>
              <a:pathLst>
                <a:path w="21576" h="21585" fill="norm" stroke="1"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sp>
        <p:nvSpPr>
          <p:cNvPr id="420" name="Multiplication Sign"/>
          <p:cNvSpPr/>
          <p:nvPr/>
        </p:nvSpPr>
        <p:spPr bwMode="auto">
          <a:xfrm>
            <a:off x="7763742" y="7516781"/>
            <a:ext cx="581739" cy="581739"/>
          </a:xfrm>
          <a:custGeom>
            <a:avLst/>
            <a:gdLst/>
            <a:ahLst/>
            <a:cxnLst>
              <a:cxn ang="0">
                <a:pos x="wd2" y="hd2"/>
              </a:cxn>
              <a:cxn ang="5400000">
                <a:pos x="wd2" y="hd2"/>
              </a:cxn>
              <a:cxn ang="10800000">
                <a:pos x="wd2" y="hd2"/>
              </a:cxn>
              <a:cxn ang="16200000">
                <a:pos x="wd2" y="hd2"/>
              </a:cxn>
            </a:cxnLst>
            <a:rect l="0" t="0" r="r" b="b"/>
            <a:pathLst>
              <a:path w="21577" h="21577" fill="norm" stroke="1"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ED220D"/>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21" name="Group"/>
          <p:cNvSpPr/>
          <p:nvPr/>
        </p:nvSpPr>
        <p:spPr bwMode="auto">
          <a:xfrm>
            <a:off x="8345480" y="6378178"/>
            <a:ext cx="1270001"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rPr/>
              <a:t>0.78</a:t>
            </a:r>
            <a:endParaRPr/>
          </a:p>
        </p:txBody>
      </p:sp>
      <p:grpSp>
        <p:nvGrpSpPr>
          <p:cNvPr id="424" name="Group"/>
          <p:cNvGrpSpPr/>
          <p:nvPr/>
        </p:nvGrpSpPr>
        <p:grpSpPr bwMode="auto">
          <a:xfrm>
            <a:off x="9225141" y="6808845"/>
            <a:ext cx="2208692" cy="1742327"/>
            <a:chOff x="0" y="0"/>
            <a:chExt cx="2208692" cy="1742327"/>
          </a:xfrm>
        </p:grpSpPr>
        <p:sp>
          <p:nvSpPr>
            <p:cNvPr id="422" name="Group"/>
            <p:cNvSpPr/>
            <p:nvPr/>
          </p:nvSpPr>
          <p:spPr bwMode="auto">
            <a:xfrm>
              <a:off x="938689" y="472326"/>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0,00</a:t>
              </a:r>
              <a:endParaRPr/>
            </a:p>
          </p:txBody>
        </p:sp>
        <p:sp>
          <p:nvSpPr>
            <p:cNvPr id="425" name="Connection Line"/>
            <p:cNvSpPr/>
            <p:nvPr/>
          </p:nvSpPr>
          <p:spPr bwMode="auto">
            <a:xfrm>
              <a:off x="0" y="0"/>
              <a:ext cx="1256734" cy="621871"/>
            </a:xfrm>
            <a:custGeom>
              <a:avLst/>
              <a:gdLst/>
              <a:ahLst/>
              <a:cxnLst>
                <a:cxn ang="0">
                  <a:pos x="wd2" y="hd2"/>
                </a:cxn>
                <a:cxn ang="5400000">
                  <a:pos x="wd2" y="hd2"/>
                </a:cxn>
                <a:cxn ang="10800000">
                  <a:pos x="wd2" y="hd2"/>
                </a:cxn>
                <a:cxn ang="16200000">
                  <a:pos x="wd2" y="hd2"/>
                </a:cxn>
              </a:cxnLst>
              <a:rect l="0" t="0" r="r" b="b"/>
              <a:pathLst>
                <a:path w="21600" h="18406" fill="norm" stroke="1" extrusionOk="0">
                  <a:moveTo>
                    <a:pt x="0" y="1743"/>
                  </a:moveTo>
                  <a:cubicBezTo>
                    <a:pt x="10017" y="-3194"/>
                    <a:pt x="17217" y="2360"/>
                    <a:pt x="21600" y="18406"/>
                  </a:cubicBezTo>
                </a:path>
              </a:pathLst>
            </a:custGeom>
            <a:noFill/>
            <a:ln w="88900" cap="flat">
              <a:solidFill>
                <a:srgbClr val="000000"/>
              </a:solidFill>
              <a:prstDash val="solid"/>
              <a:miter lim="400000"/>
              <a:tailEnd type="triangle" w="med" len="med"/>
            </a:ln>
            <a:effectLst/>
          </p:spPr>
          <p:txBody>
            <a:bodyPr/>
            <a:lstStyle/>
            <a:p>
              <a:pPr>
                <a:defRPr/>
              </a:pP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16"/>
                                        </p:tgtEl>
                                        <p:attrNameLst>
                                          <p:attrName>style.visibility</p:attrName>
                                        </p:attrNameLst>
                                      </p:cBhvr>
                                      <p:to>
                                        <p:strVal val="visible"/>
                                      </p:to>
                                    </p:set>
                                    <p:animEffect transition="in" filter="fade">
                                      <p:cBhvr>
                                        <p:cTn id="7" dur="3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421"/>
                                        </p:tgtEl>
                                        <p:attrNameLst>
                                          <p:attrName>style.visibility</p:attrName>
                                        </p:attrNameLst>
                                      </p:cBhvr>
                                      <p:to>
                                        <p:strVal val="visible"/>
                                      </p:to>
                                    </p:set>
                                    <p:animEffect transition="in" filter="fade">
                                      <p:cBhvr>
                                        <p:cTn id="12" dur="3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420"/>
                                        </p:tgtEl>
                                        <p:attrNameLst>
                                          <p:attrName>style.visibility</p:attrName>
                                        </p:attrNameLst>
                                      </p:cBhvr>
                                      <p:to>
                                        <p:strVal val="visible"/>
                                      </p:to>
                                    </p:set>
                                    <p:animEffect transition="in" filter="fade">
                                      <p:cBhvr>
                                        <p:cTn id="17" dur="200"/>
                                        <p:tgtEl>
                                          <p:spTgt spid="4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419"/>
                                        </p:tgtEl>
                                        <p:attrNameLst>
                                          <p:attrName>style.visibility</p:attrName>
                                        </p:attrNameLst>
                                      </p:cBhvr>
                                      <p:to>
                                        <p:strVal val="visible"/>
                                      </p:to>
                                    </p:set>
                                    <p:animEffect transition="in" filter="fade">
                                      <p:cBhvr>
                                        <p:cTn id="22" dur="200"/>
                                        <p:tgtEl>
                                          <p:spTgt spid="4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424"/>
                                        </p:tgtEl>
                                        <p:attrNameLst>
                                          <p:attrName>style.visibility</p:attrName>
                                        </p:attrNameLst>
                                      </p:cBhvr>
                                      <p:to>
                                        <p:strVal val="visible"/>
                                      </p:to>
                                    </p:set>
                                    <p:animEffect transition="in" filter="fade">
                                      <p:cBhvr>
                                        <p:cTn id="27" dur="200"/>
                                        <p:tgtEl>
                                          <p:spTgt spid="4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408"/>
                                        </p:tgtEl>
                                        <p:attrNameLst>
                                          <p:attrName>style.visibility</p:attrName>
                                        </p:attrNameLst>
                                      </p:cBhvr>
                                      <p:to>
                                        <p:strVal val="visible"/>
                                      </p:to>
                                    </p:set>
                                    <p:animEffect transition="in" filter="fade">
                                      <p:cBhvr>
                                        <p:cTn id="32" dur="200"/>
                                        <p:tgtEl>
                                          <p:spTgt spid="40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415"/>
                                        </p:tgtEl>
                                        <p:attrNameLst>
                                          <p:attrName>style.visibility</p:attrName>
                                        </p:attrNameLst>
                                      </p:cBhvr>
                                      <p:to>
                                        <p:strVal val="visible"/>
                                      </p:to>
                                    </p:set>
                                    <p:animEffect transition="in" filter="fade">
                                      <p:cBhvr>
                                        <p:cTn id="37" dur="200"/>
                                        <p:tgtEl>
                                          <p:spTgt spid="4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412"/>
                                        </p:tgtEl>
                                        <p:attrNameLst>
                                          <p:attrName>style.visibility</p:attrName>
                                        </p:attrNameLst>
                                      </p:cBhvr>
                                      <p:to>
                                        <p:strVal val="visible"/>
                                      </p:to>
                                    </p:set>
                                    <p:animEffect transition="in" filter="fade">
                                      <p:cBhvr>
                                        <p:cTn id="42" dur="2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29" name="Neurális hálózat"/>
          <p:cNvSpPr txBox="1">
            <a:spLocks noGrp="1"/>
          </p:cNvSpPr>
          <p:nvPr>
            <p:ph type="title"/>
          </p:nvPr>
        </p:nvSpPr>
        <p:spPr bwMode="auto">
          <a:xfrm>
            <a:off x="698500" y="440266"/>
            <a:ext cx="6140093" cy="1016001"/>
          </a:xfrm>
          <a:prstGeom prst="rect">
            <a:avLst/>
          </a:prstGeom>
        </p:spPr>
        <p:txBody>
          <a:bodyPr/>
          <a:lstStyle>
            <a:lvl1pPr defTabSz="1716590">
              <a:defRPr sz="5950" spc="-118"/>
            </a:lvl1pPr>
          </a:lstStyle>
          <a:p>
            <a:pPr>
              <a:defRPr/>
            </a:pPr>
            <a:r>
              <a:rPr/>
              <a:t>Neurális hálózat</a:t>
            </a:r>
            <a:endParaRPr/>
          </a:p>
        </p:txBody>
      </p:sp>
      <p:sp>
        <p:nvSpPr>
          <p:cNvPr id="430" name="Több rétegű neurális hálózat"/>
          <p:cNvSpPr txBox="1"/>
          <p:nvPr/>
        </p:nvSpPr>
        <p:spPr bwMode="auto">
          <a:xfrm>
            <a:off x="698500" y="1412977"/>
            <a:ext cx="6928209" cy="671803"/>
          </a:xfrm>
          <a:prstGeom prst="rect">
            <a:avLst/>
          </a:prstGeom>
          <a:ln w="12700">
            <a:miter lim="400000"/>
          </a:ln>
        </p:spPr>
        <p:txBody>
          <a:bodyPr lIns="50800" tIns="50800" rIns="50800" bIns="50800">
            <a:normAutofit lnSpcReduction="10000"/>
          </a:bodyPr>
          <a:lstStyle>
            <a:lvl1pPr algn="l" defTabSz="587022">
              <a:defRPr sz="3800" b="1">
                <a:solidFill>
                  <a:srgbClr val="000000"/>
                </a:solidFill>
              </a:defRPr>
            </a:lvl1pPr>
          </a:lstStyle>
          <a:p>
            <a:pPr>
              <a:defRPr/>
            </a:pPr>
            <a:r>
              <a:rPr/>
              <a:t>Többrétegű neurális hálózat</a:t>
            </a:r>
            <a:endParaRPr/>
          </a:p>
        </p:txBody>
      </p:sp>
      <p:grpSp>
        <p:nvGrpSpPr>
          <p:cNvPr id="455" name="Group"/>
          <p:cNvGrpSpPr/>
          <p:nvPr/>
        </p:nvGrpSpPr>
        <p:grpSpPr bwMode="auto">
          <a:xfrm>
            <a:off x="1172511" y="3293313"/>
            <a:ext cx="10419542" cy="5323931"/>
            <a:chOff x="0" y="0"/>
            <a:chExt cx="10419540" cy="5323930"/>
          </a:xfrm>
        </p:grpSpPr>
        <p:sp>
          <p:nvSpPr>
            <p:cNvPr id="431" name="Line"/>
            <p:cNvSpPr/>
            <p:nvPr/>
          </p:nvSpPr>
          <p:spPr bwMode="auto">
            <a:xfrm>
              <a:off x="1569181" y="776311"/>
              <a:ext cx="2177626" cy="541770"/>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2" name="Circle"/>
            <p:cNvSpPr/>
            <p:nvPr/>
          </p:nvSpPr>
          <p:spPr bwMode="auto">
            <a:xfrm>
              <a:off x="0" y="1956506"/>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3" name="Circle"/>
            <p:cNvSpPr/>
            <p:nvPr/>
          </p:nvSpPr>
          <p:spPr bwMode="auto">
            <a:xfrm>
              <a:off x="0" y="185629"/>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4" name="Line"/>
            <p:cNvSpPr/>
            <p:nvPr/>
          </p:nvSpPr>
          <p:spPr bwMode="auto">
            <a:xfrm flipV="1">
              <a:off x="1370127" y="1628695"/>
              <a:ext cx="2417099" cy="59616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5" name="Circle"/>
            <p:cNvSpPr/>
            <p:nvPr/>
          </p:nvSpPr>
          <p:spPr bwMode="auto">
            <a:xfrm>
              <a:off x="3880579" y="942658"/>
              <a:ext cx="1270001" cy="1270001"/>
            </a:xfrm>
            <a:prstGeom prst="ellipse">
              <a:avLst/>
            </a:prstGeom>
            <a:solidFill>
              <a:schemeClr val="accent6"/>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36" name="Line"/>
            <p:cNvSpPr/>
            <p:nvPr/>
          </p:nvSpPr>
          <p:spPr bwMode="auto">
            <a:xfrm>
              <a:off x="5126120" y="3813922"/>
              <a:ext cx="828220" cy="828219"/>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7" name="Line"/>
            <p:cNvSpPr/>
            <p:nvPr/>
          </p:nvSpPr>
          <p:spPr bwMode="auto">
            <a:xfrm flipV="1">
              <a:off x="1451176" y="1999079"/>
              <a:ext cx="2359227" cy="173597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38" name="Circle"/>
            <p:cNvSpPr/>
            <p:nvPr/>
          </p:nvSpPr>
          <p:spPr bwMode="auto">
            <a:xfrm>
              <a:off x="0" y="3727382"/>
              <a:ext cx="1270000"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39" name="Circle"/>
            <p:cNvSpPr/>
            <p:nvPr/>
          </p:nvSpPr>
          <p:spPr bwMode="auto">
            <a:xfrm>
              <a:off x="3927257" y="2660072"/>
              <a:ext cx="1270001" cy="1270001"/>
            </a:xfrm>
            <a:prstGeom prst="ellipse">
              <a:avLst/>
            </a:prstGeom>
            <a:solidFill>
              <a:schemeClr val="accent6"/>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40" name="Line"/>
            <p:cNvSpPr/>
            <p:nvPr/>
          </p:nvSpPr>
          <p:spPr bwMode="auto">
            <a:xfrm>
              <a:off x="1515056" y="1173021"/>
              <a:ext cx="2338627" cy="1777332"/>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1" name="Line"/>
            <p:cNvSpPr/>
            <p:nvPr/>
          </p:nvSpPr>
          <p:spPr bwMode="auto">
            <a:xfrm>
              <a:off x="1441159" y="2879153"/>
              <a:ext cx="2392744" cy="411044"/>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2" name="Line"/>
            <p:cNvSpPr/>
            <p:nvPr/>
          </p:nvSpPr>
          <p:spPr bwMode="auto">
            <a:xfrm flipV="1">
              <a:off x="1502415" y="3562828"/>
              <a:ext cx="2417559" cy="84862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3" name="Circle"/>
            <p:cNvSpPr/>
            <p:nvPr/>
          </p:nvSpPr>
          <p:spPr bwMode="auto">
            <a:xfrm>
              <a:off x="6095053" y="0"/>
              <a:ext cx="1270001" cy="1270000"/>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4" name="Circle"/>
            <p:cNvSpPr/>
            <p:nvPr/>
          </p:nvSpPr>
          <p:spPr bwMode="auto">
            <a:xfrm>
              <a:off x="6095053" y="2026965"/>
              <a:ext cx="1270001" cy="1270001"/>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5" name="Circle"/>
            <p:cNvSpPr/>
            <p:nvPr/>
          </p:nvSpPr>
          <p:spPr bwMode="auto">
            <a:xfrm>
              <a:off x="6095053" y="4053930"/>
              <a:ext cx="1270001" cy="1270001"/>
            </a:xfrm>
            <a:prstGeom prst="ellipse">
              <a:avLst/>
            </a:pr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446" name="Line"/>
            <p:cNvSpPr/>
            <p:nvPr/>
          </p:nvSpPr>
          <p:spPr bwMode="auto">
            <a:xfrm flipV="1">
              <a:off x="5281160" y="2842599"/>
              <a:ext cx="819478" cy="266072"/>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7" name="Line"/>
            <p:cNvSpPr/>
            <p:nvPr/>
          </p:nvSpPr>
          <p:spPr bwMode="auto">
            <a:xfrm flipV="1">
              <a:off x="4957777" y="1106212"/>
              <a:ext cx="1190784" cy="156648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8" name="Line"/>
            <p:cNvSpPr/>
            <p:nvPr/>
          </p:nvSpPr>
          <p:spPr bwMode="auto">
            <a:xfrm flipV="1">
              <a:off x="5212864" y="860106"/>
              <a:ext cx="785208" cy="380323"/>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49" name="Line"/>
            <p:cNvSpPr/>
            <p:nvPr/>
          </p:nvSpPr>
          <p:spPr bwMode="auto">
            <a:xfrm>
              <a:off x="5282630" y="1822647"/>
              <a:ext cx="781741" cy="646255"/>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0" name="Line"/>
            <p:cNvSpPr/>
            <p:nvPr/>
          </p:nvSpPr>
          <p:spPr bwMode="auto">
            <a:xfrm>
              <a:off x="5024233" y="2066312"/>
              <a:ext cx="1164610" cy="1934016"/>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1" name="Circle"/>
            <p:cNvSpPr/>
            <p:nvPr/>
          </p:nvSpPr>
          <p:spPr bwMode="auto">
            <a:xfrm>
              <a:off x="9149540" y="1956506"/>
              <a:ext cx="1270001" cy="12700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452" name="Line"/>
            <p:cNvSpPr/>
            <p:nvPr/>
          </p:nvSpPr>
          <p:spPr bwMode="auto">
            <a:xfrm>
              <a:off x="7504170" y="646299"/>
              <a:ext cx="1659418" cy="142868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3" name="Line"/>
            <p:cNvSpPr/>
            <p:nvPr/>
          </p:nvSpPr>
          <p:spPr bwMode="auto">
            <a:xfrm>
              <a:off x="7540611" y="2565593"/>
              <a:ext cx="143337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454" name="Line"/>
            <p:cNvSpPr/>
            <p:nvPr/>
          </p:nvSpPr>
          <p:spPr bwMode="auto">
            <a:xfrm flipV="1">
              <a:off x="7532179" y="3149416"/>
              <a:ext cx="1572924" cy="1354770"/>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sp>
        <p:nvSpPr>
          <p:cNvPr id="456" name="Rectangle"/>
          <p:cNvSpPr/>
          <p:nvPr/>
        </p:nvSpPr>
        <p:spPr bwMode="auto">
          <a:xfrm>
            <a:off x="1075849" y="2856761"/>
            <a:ext cx="1477069"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7" name="Rectangle"/>
          <p:cNvSpPr/>
          <p:nvPr/>
        </p:nvSpPr>
        <p:spPr bwMode="auto">
          <a:xfrm>
            <a:off x="10267613" y="2927134"/>
            <a:ext cx="1477069"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8" name="Rectangle"/>
          <p:cNvSpPr/>
          <p:nvPr/>
        </p:nvSpPr>
        <p:spPr bwMode="auto">
          <a:xfrm>
            <a:off x="4990467" y="2932961"/>
            <a:ext cx="3625208" cy="6056290"/>
          </a:xfrm>
          <a:prstGeom prst="rect">
            <a:avLst/>
          </a:prstGeom>
          <a:ln w="88900">
            <a:solidFill>
              <a:schemeClr val="accent6"/>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
        <p:nvSpPr>
          <p:cNvPr id="459" name="Input"/>
          <p:cNvSpPr txBox="1"/>
          <p:nvPr/>
        </p:nvSpPr>
        <p:spPr bwMode="auto">
          <a:xfrm>
            <a:off x="1339968" y="9055049"/>
            <a:ext cx="866827" cy="498755"/>
          </a:xfrm>
          <a:prstGeom prst="rect">
            <a:avLst/>
          </a:prstGeom>
          <a:ln w="12700">
            <a:miter lim="400000"/>
          </a:ln>
        </p:spPr>
        <p:txBody>
          <a:bodyPr wrap="none" lIns="50800" tIns="50800" rIns="50800" bIns="50800" anchor="ctr">
            <a:spAutoFit/>
          </a:bodyPr>
          <a:lstStyle>
            <a:lvl1pPr>
              <a:defRPr sz="2600"/>
            </a:lvl1pPr>
          </a:lstStyle>
          <a:p>
            <a:pPr>
              <a:defRPr/>
            </a:pPr>
            <a:r>
              <a:rPr/>
              <a:t>Input</a:t>
            </a:r>
            <a:endParaRPr/>
          </a:p>
        </p:txBody>
      </p:sp>
      <p:sp>
        <p:nvSpPr>
          <p:cNvPr id="460" name="Output"/>
          <p:cNvSpPr txBox="1"/>
          <p:nvPr/>
        </p:nvSpPr>
        <p:spPr bwMode="auto">
          <a:xfrm>
            <a:off x="10501513" y="9055049"/>
            <a:ext cx="1136270" cy="498755"/>
          </a:xfrm>
          <a:prstGeom prst="rect">
            <a:avLst/>
          </a:prstGeom>
          <a:ln w="12700">
            <a:miter lim="400000"/>
          </a:ln>
        </p:spPr>
        <p:txBody>
          <a:bodyPr wrap="none" lIns="50800" tIns="50800" rIns="50800" bIns="50800" anchor="ctr">
            <a:spAutoFit/>
          </a:bodyPr>
          <a:lstStyle>
            <a:lvl1pPr>
              <a:defRPr sz="2600"/>
            </a:lvl1pPr>
          </a:lstStyle>
          <a:p>
            <a:pPr>
              <a:defRPr/>
            </a:pPr>
            <a:r>
              <a:rPr/>
              <a:t>Output</a:t>
            </a:r>
            <a:endParaRPr/>
          </a:p>
        </p:txBody>
      </p:sp>
      <p:sp>
        <p:nvSpPr>
          <p:cNvPr id="461" name="Hidden"/>
          <p:cNvSpPr txBox="1"/>
          <p:nvPr/>
        </p:nvSpPr>
        <p:spPr bwMode="auto">
          <a:xfrm>
            <a:off x="6312957" y="9176111"/>
            <a:ext cx="1178535" cy="498756"/>
          </a:xfrm>
          <a:prstGeom prst="rect">
            <a:avLst/>
          </a:prstGeom>
          <a:ln w="12700">
            <a:miter lim="400000"/>
          </a:ln>
        </p:spPr>
        <p:txBody>
          <a:bodyPr wrap="none" lIns="50800" tIns="50800" rIns="50800" bIns="50800" anchor="ctr">
            <a:spAutoFit/>
          </a:bodyPr>
          <a:lstStyle>
            <a:lvl1pPr>
              <a:defRPr sz="2600"/>
            </a:lvl1pPr>
          </a:lstStyle>
          <a:p>
            <a:pPr>
              <a:defRPr/>
            </a:pPr>
            <a:r>
              <a:rPr/>
              <a:t>Hidden</a:t>
            </a:r>
            <a:endParaRPr/>
          </a:p>
        </p:txBody>
      </p:sp>
      <p:sp>
        <p:nvSpPr>
          <p:cNvPr id="462" name="Rejtett rétegek száma &gt;= 2"/>
          <p:cNvSpPr txBox="1"/>
          <p:nvPr/>
        </p:nvSpPr>
        <p:spPr bwMode="auto">
          <a:xfrm>
            <a:off x="3647294" y="2238120"/>
            <a:ext cx="4185998" cy="498755"/>
          </a:xfrm>
          <a:prstGeom prst="rect">
            <a:avLst/>
          </a:prstGeom>
          <a:ln w="12700">
            <a:miter lim="400000"/>
          </a:ln>
        </p:spPr>
        <p:txBody>
          <a:bodyPr wrap="none" lIns="50800" tIns="50800" rIns="50800" bIns="50800" anchor="ctr">
            <a:spAutoFit/>
          </a:bodyPr>
          <a:lstStyle>
            <a:lvl1pPr>
              <a:defRPr sz="2600"/>
            </a:lvl1pPr>
          </a:lstStyle>
          <a:p>
            <a:pPr>
              <a:defRPr/>
            </a:pPr>
            <a:r>
              <a:rPr/>
              <a:t>Rejtett rétegek száma &gt;= 2 </a:t>
            </a:r>
            <a:endParaRPr/>
          </a:p>
        </p:txBody>
      </p:sp>
      <p:sp>
        <p:nvSpPr>
          <p:cNvPr id="463" name="Deep Neural Network"/>
          <p:cNvSpPr txBox="1"/>
          <p:nvPr/>
        </p:nvSpPr>
        <p:spPr bwMode="auto">
          <a:xfrm>
            <a:off x="8983670" y="2235690"/>
            <a:ext cx="3281580" cy="498756"/>
          </a:xfrm>
          <a:prstGeom prst="rect">
            <a:avLst/>
          </a:prstGeom>
          <a:ln w="12700">
            <a:miter lim="400000"/>
          </a:ln>
        </p:spPr>
        <p:txBody>
          <a:bodyPr wrap="none" lIns="50800" tIns="50800" rIns="50800" bIns="50800" anchor="ctr">
            <a:spAutoFit/>
          </a:bodyPr>
          <a:lstStyle>
            <a:lvl1pPr>
              <a:defRPr sz="2600"/>
            </a:lvl1pPr>
          </a:lstStyle>
          <a:p>
            <a:pPr>
              <a:defRPr/>
            </a:pPr>
            <a:r>
              <a:rPr/>
              <a:t>Deep Neural Network</a:t>
            </a:r>
            <a:endParaRPr/>
          </a:p>
        </p:txBody>
      </p:sp>
      <p:sp>
        <p:nvSpPr>
          <p:cNvPr id="464" name="Arrow"/>
          <p:cNvSpPr/>
          <p:nvPr/>
        </p:nvSpPr>
        <p:spPr bwMode="auto">
          <a:xfrm>
            <a:off x="7823749" y="2173780"/>
            <a:ext cx="1136270" cy="671802"/>
          </a:xfrm>
          <a:prstGeom prst="rightArrow">
            <a:avLst>
              <a:gd name="adj1" fmla="val 32000"/>
              <a:gd name="adj2" fmla="val 108248"/>
            </a:avLst>
          </a:pr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68" name="main-qimg-ca5ddd9f4186cc5393640d84f1d71118.png" descr="main-qimg-ca5ddd9f4186cc5393640d84f1d71118.png"/>
          <p:cNvPicPr>
            <a:picLocks noChangeAspect="1"/>
          </p:cNvPicPr>
          <p:nvPr/>
        </p:nvPicPr>
        <p:blipFill>
          <a:blip r:embed="rId3"/>
          <a:stretch/>
        </p:blipFill>
        <p:spPr bwMode="auto">
          <a:xfrm>
            <a:off x="359347" y="-95840"/>
            <a:ext cx="11600998" cy="95368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72" name="main-qimg-ca5ddd9f4186cc5393640d84f1d71118.png" descr="main-qimg-ca5ddd9f4186cc5393640d84f1d71118.png"/>
          <p:cNvPicPr>
            <a:picLocks noChangeAspect="1"/>
          </p:cNvPicPr>
          <p:nvPr/>
        </p:nvPicPr>
        <p:blipFill>
          <a:blip r:embed="rId3"/>
          <a:stretch/>
        </p:blipFill>
        <p:spPr bwMode="auto">
          <a:xfrm>
            <a:off x="141486" y="635296"/>
            <a:ext cx="12721837" cy="862141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76" name="Deepl (fordítás)…"/>
          <p:cNvSpPr txBox="1">
            <a:spLocks noGrp="1"/>
          </p:cNvSpPr>
          <p:nvPr>
            <p:ph type="body" idx="1"/>
          </p:nvPr>
        </p:nvSpPr>
        <p:spPr bwMode="auto">
          <a:xfrm>
            <a:off x="836089" y="1919531"/>
            <a:ext cx="12122990" cy="5914538"/>
          </a:xfrm>
          <a:prstGeom prst="rect">
            <a:avLst/>
          </a:prstGeom>
        </p:spPr>
        <p:txBody>
          <a:bodyPr/>
          <a:lstStyle/>
          <a:p>
            <a:pPr>
              <a:defRPr/>
            </a:pPr>
            <a:r>
              <a:rPr/>
              <a:t>Deep</a:t>
            </a:r>
            <a:r>
              <a:rPr lang="hu-HU"/>
              <a:t>L</a:t>
            </a:r>
            <a:r>
              <a:rPr/>
              <a:t> (fordítás)</a:t>
            </a:r>
            <a:endParaRPr/>
          </a:p>
          <a:p>
            <a:pPr>
              <a:defRPr/>
            </a:pPr>
            <a:r>
              <a:rPr/>
              <a:t>ChatGPT (PPT</a:t>
            </a:r>
            <a:r>
              <a:rPr lang="hu-HU"/>
              <a:t>-</a:t>
            </a:r>
            <a:r>
              <a:rPr/>
              <a:t>írás, levélírás, kódolás, szövegösszegzés stb</a:t>
            </a:r>
            <a:r>
              <a:rPr lang="hu-HU"/>
              <a:t>.)</a:t>
            </a:r>
            <a:endParaRPr/>
          </a:p>
          <a:p>
            <a:pPr>
              <a:defRPr/>
            </a:pPr>
            <a:r>
              <a:rPr/>
              <a:t>Stable Diffusion (képgenerálás, képszerkesztés)</a:t>
            </a:r>
            <a:endParaRPr/>
          </a:p>
          <a:p>
            <a:pPr>
              <a:defRPr/>
            </a:pPr>
            <a:r>
              <a:rPr/>
              <a:t>Github Copilot (Copilot X)</a:t>
            </a:r>
            <a:endParaRPr/>
          </a:p>
          <a:p>
            <a:pPr>
              <a:defRPr/>
            </a:pPr>
            <a:r>
              <a:rPr/>
              <a:t>Open Pilot</a:t>
            </a:r>
            <a:endParaRPr/>
          </a:p>
          <a:p>
            <a:pPr>
              <a:defRPr/>
            </a:pPr>
            <a:r>
              <a:rPr/>
              <a:t>Adobe Firefly (képszerkesztés)</a:t>
            </a:r>
            <a:endParaRPr/>
          </a:p>
        </p:txBody>
      </p:sp>
      <p:sp>
        <p:nvSpPr>
          <p:cNvPr id="477" name="AI Eszközök"/>
          <p:cNvSpPr txBox="1">
            <a:spLocks noGrp="1"/>
          </p:cNvSpPr>
          <p:nvPr>
            <p:ph type="title"/>
          </p:nvPr>
        </p:nvSpPr>
        <p:spPr bwMode="auto">
          <a:prstGeom prst="rect">
            <a:avLst/>
          </a:prstGeom>
        </p:spPr>
        <p:txBody>
          <a:bodyPr/>
          <a:lstStyle>
            <a:lvl1pPr defTabSz="1716590">
              <a:defRPr sz="5950" spc="-117"/>
            </a:lvl1pPr>
          </a:lstStyle>
          <a:p>
            <a:pPr>
              <a:defRPr/>
            </a:pPr>
            <a:r>
              <a:rPr/>
              <a:t>AI </a:t>
            </a:r>
            <a:r>
              <a:rPr lang="hu-HU"/>
              <a:t>e</a:t>
            </a:r>
            <a:r>
              <a:rPr/>
              <a:t>szközök</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81" name="AI Eszközök"/>
          <p:cNvSpPr txBox="1">
            <a:spLocks noGrp="1"/>
          </p:cNvSpPr>
          <p:nvPr>
            <p:ph type="title"/>
          </p:nvPr>
        </p:nvSpPr>
        <p:spPr bwMode="auto">
          <a:prstGeom prst="rect">
            <a:avLst/>
          </a:prstGeom>
        </p:spPr>
        <p:txBody>
          <a:bodyPr/>
          <a:lstStyle>
            <a:lvl1pPr defTabSz="1716590">
              <a:defRPr sz="5950" spc="-117"/>
            </a:lvl1pPr>
          </a:lstStyle>
          <a:p>
            <a:pPr>
              <a:defRPr/>
            </a:pPr>
            <a:r>
              <a:rPr/>
              <a:t>AI </a:t>
            </a:r>
            <a:r>
              <a:rPr lang="hu-HU"/>
              <a:t>e</a:t>
            </a:r>
            <a:r>
              <a:rPr/>
              <a:t>szközök</a:t>
            </a:r>
            <a:endParaRPr/>
          </a:p>
        </p:txBody>
      </p:sp>
      <p:pic>
        <p:nvPicPr>
          <p:cNvPr id="482" name="Screenshot 2023-04-15 at 21.00.04.png" descr="Screenshot 2023-04-15 at 21.00.04.png"/>
          <p:cNvPicPr>
            <a:picLocks noChangeAspect="1"/>
          </p:cNvPicPr>
          <p:nvPr/>
        </p:nvPicPr>
        <p:blipFill>
          <a:blip r:embed="rId2"/>
          <a:stretch/>
        </p:blipFill>
        <p:spPr bwMode="auto">
          <a:xfrm>
            <a:off x="698500" y="2383793"/>
            <a:ext cx="11607800" cy="5479919"/>
          </a:xfrm>
          <a:prstGeom prst="rect">
            <a:avLst/>
          </a:prstGeom>
          <a:ln w="12700">
            <a:miter lim="400000"/>
          </a:ln>
        </p:spPr>
      </p:pic>
      <p:sp>
        <p:nvSpPr>
          <p:cNvPr id="483" name="Fordítógép"/>
          <p:cNvSpPr txBox="1"/>
          <p:nvPr/>
        </p:nvSpPr>
        <p:spPr bwMode="auto">
          <a:xfrm>
            <a:off x="698500" y="1346942"/>
            <a:ext cx="3064740"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rPr/>
              <a:t>Fordítógép</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85" name="Screenshot 2023-04-15 at 21.42.50.png" descr="Screenshot 2023-04-15 at 21.42.50.png"/>
          <p:cNvPicPr>
            <a:picLocks noChangeAspect="1"/>
          </p:cNvPicPr>
          <p:nvPr/>
        </p:nvPicPr>
        <p:blipFill>
          <a:blip r:embed="rId2"/>
          <a:stretch/>
        </p:blipFill>
        <p:spPr bwMode="auto">
          <a:xfrm>
            <a:off x="1868247" y="3096485"/>
            <a:ext cx="9014306" cy="6030445"/>
          </a:xfrm>
          <a:prstGeom prst="rect">
            <a:avLst/>
          </a:prstGeom>
          <a:ln w="12700">
            <a:miter lim="400000"/>
          </a:ln>
        </p:spPr>
      </p:pic>
      <p:sp>
        <p:nvSpPr>
          <p:cNvPr id="486" name="Fordítás"/>
          <p:cNvSpPr txBox="1">
            <a:spLocks noGrp="1"/>
          </p:cNvSpPr>
          <p:nvPr>
            <p:ph type="title"/>
          </p:nvPr>
        </p:nvSpPr>
        <p:spPr bwMode="auto">
          <a:prstGeom prst="rect">
            <a:avLst/>
          </a:prstGeom>
        </p:spPr>
        <p:txBody>
          <a:bodyPr/>
          <a:lstStyle>
            <a:lvl1pPr defTabSz="1716590">
              <a:defRPr sz="5950" spc="-117"/>
            </a:lvl1pPr>
          </a:lstStyle>
          <a:p>
            <a:pPr>
              <a:defRPr/>
            </a:pPr>
            <a:r>
              <a:rPr/>
              <a:t>Fordítás</a:t>
            </a:r>
            <a:endParaRPr/>
          </a:p>
        </p:txBody>
      </p:sp>
      <p:sp>
        <p:nvSpPr>
          <p:cNvPr id="487" name="6 Moodle kurzus anyaga, összesen kb 20 ppt (presenter notes-okkal), 3-400 oldalnyi dokumentum, 200 darab kvíz kérdés lefordítása magyarról angolra, fél nap alatt."/>
          <p:cNvSpPr txBox="1"/>
          <p:nvPr/>
        </p:nvSpPr>
        <p:spPr bwMode="auto">
          <a:xfrm>
            <a:off x="1912884" y="1666847"/>
            <a:ext cx="8836602" cy="1288841"/>
          </a:xfrm>
          <a:prstGeom prst="rect">
            <a:avLst/>
          </a:prstGeom>
          <a:ln w="12700">
            <a:miter lim="400000"/>
          </a:ln>
        </p:spPr>
        <p:txBody>
          <a:bodyPr lIns="50799" tIns="50799" rIns="50799" bIns="50799" anchor="ctr">
            <a:spAutoFit/>
          </a:bodyPr>
          <a:lstStyle>
            <a:lvl1pPr algn="l" defTabSz="457200">
              <a:lnSpc>
                <a:spcPct val="117999"/>
              </a:lnSpc>
              <a:defRPr sz="2200">
                <a:solidFill>
                  <a:srgbClr val="000000"/>
                </a:solidFill>
              </a:defRPr>
            </a:lvl1pPr>
          </a:lstStyle>
          <a:p>
            <a:pPr>
              <a:defRPr/>
            </a:pPr>
            <a:r>
              <a:rPr/>
              <a:t>6 Moodle</a:t>
            </a:r>
            <a:r>
              <a:rPr lang="hu-HU"/>
              <a:t>-</a:t>
            </a:r>
            <a:r>
              <a:rPr/>
              <a:t>kurzus</a:t>
            </a:r>
            <a:r>
              <a:rPr/>
              <a:t> </a:t>
            </a:r>
            <a:r>
              <a:rPr/>
              <a:t>anyaga</a:t>
            </a:r>
            <a:r>
              <a:rPr/>
              <a:t>, </a:t>
            </a:r>
            <a:r>
              <a:rPr/>
              <a:t>összesen</a:t>
            </a:r>
            <a:r>
              <a:rPr/>
              <a:t> kb</a:t>
            </a:r>
            <a:r>
              <a:rPr lang="hu-HU"/>
              <a:t>.</a:t>
            </a:r>
            <a:r>
              <a:rPr/>
              <a:t> 20 ppt (presenter </a:t>
            </a:r>
            <a:r>
              <a:rPr/>
              <a:t>notesokkal</a:t>
            </a:r>
            <a:r>
              <a:rPr/>
              <a:t>), 3-400 </a:t>
            </a:r>
            <a:r>
              <a:rPr/>
              <a:t>oldalnyi</a:t>
            </a:r>
            <a:r>
              <a:rPr/>
              <a:t> </a:t>
            </a:r>
            <a:r>
              <a:rPr/>
              <a:t>dokumentum</a:t>
            </a:r>
            <a:r>
              <a:rPr/>
              <a:t>, 200 </a:t>
            </a:r>
            <a:r>
              <a:rPr/>
              <a:t>darab</a:t>
            </a:r>
            <a:r>
              <a:rPr/>
              <a:t> </a:t>
            </a:r>
            <a:r>
              <a:rPr/>
              <a:t>kvízkérdés</a:t>
            </a:r>
            <a:r>
              <a:rPr/>
              <a:t> </a:t>
            </a:r>
            <a:r>
              <a:rPr/>
              <a:t>magyarról</a:t>
            </a:r>
            <a:r>
              <a:rPr/>
              <a:t> </a:t>
            </a:r>
            <a:r>
              <a:rPr/>
              <a:t>angolra</a:t>
            </a:r>
            <a:r>
              <a:rPr lang="hu-HU"/>
              <a:t> fordításának előkészítése</a:t>
            </a:r>
            <a:r>
              <a:rPr/>
              <a:t>, </a:t>
            </a:r>
            <a:r>
              <a:rPr/>
              <a:t>fél</a:t>
            </a:r>
            <a:r>
              <a:rPr/>
              <a:t> nap </a:t>
            </a:r>
            <a:r>
              <a:rPr/>
              <a:t>alatt</a:t>
            </a:r>
            <a:r>
              <a:rPr/>
              <a: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87"/>
                                        </p:tgtEl>
                                        <p:attrNameLst>
                                          <p:attrName>style.visibility</p:attrName>
                                        </p:attrNameLst>
                                      </p:cBhvr>
                                      <p:to>
                                        <p:strVal val="visible"/>
                                      </p:to>
                                    </p:set>
                                    <p:animEffect transition="in" filter="fade">
                                      <p:cBhvr>
                                        <p:cTn id="7" dur="2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89" name="Screenshot 2023-04-16 at 1.01.29.png" descr="Screenshot 2023-04-16 at 1.01.29.png"/>
          <p:cNvPicPr>
            <a:picLocks noChangeAspect="1"/>
          </p:cNvPicPr>
          <p:nvPr/>
        </p:nvPicPr>
        <p:blipFill>
          <a:blip r:embed="rId3"/>
          <a:stretch/>
        </p:blipFill>
        <p:spPr bwMode="auto">
          <a:xfrm>
            <a:off x="0" y="1712603"/>
            <a:ext cx="13004801" cy="6328394"/>
          </a:xfrm>
          <a:prstGeom prst="rect">
            <a:avLst/>
          </a:prstGeom>
          <a:ln w="12700">
            <a:miter lim="400000"/>
          </a:ln>
        </p:spPr>
      </p:pic>
      <p:sp>
        <p:nvSpPr>
          <p:cNvPr id="490" name="MidJourney"/>
          <p:cNvSpPr txBox="1">
            <a:spLocks noGrp="1"/>
          </p:cNvSpPr>
          <p:nvPr>
            <p:ph type="title"/>
          </p:nvPr>
        </p:nvSpPr>
        <p:spPr bwMode="auto">
          <a:prstGeom prst="rect">
            <a:avLst/>
          </a:prstGeom>
        </p:spPr>
        <p:txBody>
          <a:bodyPr/>
          <a:lstStyle>
            <a:lvl1pPr defTabSz="1716590">
              <a:defRPr sz="5950" spc="-117"/>
            </a:lvl1pPr>
          </a:lstStyle>
          <a:p>
            <a:pPr>
              <a:defRPr/>
            </a:pPr>
            <a:r>
              <a:rPr/>
              <a:t>MidJourney</a:t>
            </a:r>
            <a:endParaRPr/>
          </a:p>
        </p:txBody>
      </p:sp>
      <p:grpSp>
        <p:nvGrpSpPr>
          <p:cNvPr id="493" name="Group"/>
          <p:cNvGrpSpPr/>
          <p:nvPr/>
        </p:nvGrpSpPr>
        <p:grpSpPr bwMode="auto">
          <a:xfrm>
            <a:off x="3083352" y="8226544"/>
            <a:ext cx="9375910" cy="1427688"/>
            <a:chOff x="0" y="0"/>
            <a:chExt cx="9375908" cy="1427687"/>
          </a:xfrm>
        </p:grpSpPr>
        <p:sp>
          <p:nvSpPr>
            <p:cNvPr id="491" name="Ingyenes (kb 100 képig, utána $10-$60/hó), Discord szoftverrel használható,"/>
            <p:cNvSpPr txBox="1"/>
            <p:nvPr/>
          </p:nvSpPr>
          <p:spPr bwMode="auto">
            <a:xfrm>
              <a:off x="0" y="236401"/>
              <a:ext cx="7725157" cy="954886"/>
            </a:xfrm>
            <a:prstGeom prst="rect">
              <a:avLst/>
            </a:prstGeom>
            <a:noFill/>
            <a:ln w="12700" cap="flat">
              <a:noFill/>
              <a:miter lim="400000"/>
            </a:ln>
            <a:effectLst/>
          </p:spPr>
          <p:txBody>
            <a:bodyPr wrap="square" lIns="50800" tIns="50800" rIns="50800" bIns="50800" numCol="1" anchor="ctr">
              <a:spAutoFit/>
            </a:bodyPr>
            <a:lstStyle>
              <a:lvl1pPr>
                <a:defRPr sz="2800" b="1">
                  <a:solidFill>
                    <a:srgbClr val="000000"/>
                  </a:solidFill>
                </a:defRPr>
              </a:lvl1pPr>
            </a:lstStyle>
            <a:p>
              <a:pPr>
                <a:defRPr/>
              </a:pPr>
              <a:r>
                <a:rPr/>
                <a:t>Ingyenes (kb 100 képig, utána $10-$60/hó), Discord szoftverrel használható, </a:t>
              </a:r>
              <a:endParaRPr/>
            </a:p>
          </p:txBody>
        </p:sp>
        <p:pic>
          <p:nvPicPr>
            <p:cNvPr id="492" name="Screenshot 2023-04-17 at 22.27.34.png" descr="Screenshot 2023-04-17 at 22.27.34.png"/>
            <p:cNvPicPr>
              <a:picLocks noChangeAspect="1"/>
            </p:cNvPicPr>
            <p:nvPr/>
          </p:nvPicPr>
          <p:blipFill>
            <a:blip r:embed="rId4"/>
            <a:stretch/>
          </p:blipFill>
          <p:spPr bwMode="auto">
            <a:xfrm>
              <a:off x="7796131" y="0"/>
              <a:ext cx="1579778" cy="1427688"/>
            </a:xfrm>
            <a:prstGeom prst="rect">
              <a:avLst/>
            </a:prstGeom>
            <a:ln w="12700" cap="flat">
              <a:noFill/>
              <a:miter lim="400000"/>
            </a:ln>
            <a:effectLst/>
          </p:spPr>
        </p:pic>
      </p:grpSp>
      <p:pic>
        <p:nvPicPr>
          <p:cNvPr id="494" name="Screenshot 2023-04-17 at 20.03.55.png" descr="Screenshot 2023-04-17 at 20.03.55.png"/>
          <p:cNvPicPr>
            <a:picLocks noChangeAspect="1"/>
          </p:cNvPicPr>
          <p:nvPr/>
        </p:nvPicPr>
        <p:blipFill>
          <a:blip r:embed="rId5"/>
          <a:stretch/>
        </p:blipFill>
        <p:spPr bwMode="auto">
          <a:xfrm>
            <a:off x="8482792" y="137768"/>
            <a:ext cx="4519838" cy="22043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93"/>
                                        </p:tgtEl>
                                        <p:attrNameLst>
                                          <p:attrName>style.visibility</p:attrName>
                                        </p:attrNameLst>
                                      </p:cBhvr>
                                      <p:to>
                                        <p:strVal val="visible"/>
                                      </p:to>
                                    </p:set>
                                    <p:animEffect transition="in" filter="fade">
                                      <p:cBhvr>
                                        <p:cTn id="7" dur="2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98" name="Krisztian_Orban_Viktor_as_Klingon_warrior_8705a362-bd61-49f3-841a-6cd1d0731c44.png" descr="Krisztian_Orban_Viktor_as_Klingon_warrior_8705a362-bd61-49f3-841a-6cd1d0731c44.png"/>
          <p:cNvPicPr>
            <a:picLocks noChangeAspect="1"/>
          </p:cNvPicPr>
          <p:nvPr/>
        </p:nvPicPr>
        <p:blipFill>
          <a:blip r:embed="rId3"/>
          <a:stretch/>
        </p:blipFill>
        <p:spPr bwMode="auto">
          <a:xfrm>
            <a:off x="2747" y="21439"/>
            <a:ext cx="6036643" cy="6036644"/>
          </a:xfrm>
          <a:prstGeom prst="rect">
            <a:avLst/>
          </a:prstGeom>
          <a:ln w="12700">
            <a:miter lim="400000"/>
          </a:ln>
        </p:spPr>
      </p:pic>
      <p:pic>
        <p:nvPicPr>
          <p:cNvPr id="499" name="skylite_Richard_Gere_with_the_deer_near_the_geer_drinking_bier._cf126cb9-2345-4a69-86ea-dbff8a23d309.png" descr="skylite_Richard_Gere_with_the_deer_near_the_geer_drinking_bier._cf126cb9-2345-4a69-86ea-dbff8a23d309.png"/>
          <p:cNvPicPr>
            <a:picLocks noChangeAspect="1"/>
          </p:cNvPicPr>
          <p:nvPr/>
        </p:nvPicPr>
        <p:blipFill>
          <a:blip r:embed="rId4"/>
          <a:stretch/>
        </p:blipFill>
        <p:spPr bwMode="auto">
          <a:xfrm>
            <a:off x="6099909" y="4368252"/>
            <a:ext cx="5419975" cy="5419975"/>
          </a:xfrm>
          <a:prstGeom prst="rect">
            <a:avLst/>
          </a:prstGeom>
          <a:ln w="12700">
            <a:miter lim="400000"/>
          </a:ln>
        </p:spPr>
      </p:pic>
      <p:pic>
        <p:nvPicPr>
          <p:cNvPr id="500" name="skylite_logo_of_a_food_delivery_service_called_Junk_Bank._A_fed_d2690af3-2f0c-4c30-a2a0-88130382fb38.png" descr="skylite_logo_of_a_food_delivery_service_called_Junk_Bank._A_fed_d2690af3-2f0c-4c30-a2a0-88130382fb38.png"/>
          <p:cNvPicPr>
            <a:picLocks noChangeAspect="1"/>
          </p:cNvPicPr>
          <p:nvPr/>
        </p:nvPicPr>
        <p:blipFill>
          <a:blip r:embed="rId5"/>
          <a:stretch/>
        </p:blipFill>
        <p:spPr bwMode="auto">
          <a:xfrm>
            <a:off x="2579800" y="6088853"/>
            <a:ext cx="3469904" cy="3469904"/>
          </a:xfrm>
          <a:prstGeom prst="rect">
            <a:avLst/>
          </a:prstGeom>
          <a:ln w="12700">
            <a:miter lim="400000"/>
          </a:ln>
        </p:spPr>
      </p:pic>
      <p:grpSp>
        <p:nvGrpSpPr>
          <p:cNvPr id="503" name="Group"/>
          <p:cNvGrpSpPr/>
          <p:nvPr/>
        </p:nvGrpSpPr>
        <p:grpSpPr bwMode="auto">
          <a:xfrm>
            <a:off x="6119417" y="69829"/>
            <a:ext cx="6739043" cy="4237958"/>
            <a:chOff x="0" y="0"/>
            <a:chExt cx="6739041" cy="4237957"/>
          </a:xfrm>
        </p:grpSpPr>
        <p:pic>
          <p:nvPicPr>
            <p:cNvPr id="501" name="297126092_1055209958519249_4913102240173153372_n.png" descr="297126092_1055209958519249_4913102240173153372_n.png"/>
            <p:cNvPicPr>
              <a:picLocks noChangeAspect="1"/>
            </p:cNvPicPr>
            <p:nvPr/>
          </p:nvPicPr>
          <p:blipFill>
            <a:blip r:embed="rId6"/>
            <a:stretch/>
          </p:blipFill>
          <p:spPr bwMode="auto">
            <a:xfrm>
              <a:off x="0" y="0"/>
              <a:ext cx="4237958" cy="4237958"/>
            </a:xfrm>
            <a:prstGeom prst="rect">
              <a:avLst/>
            </a:prstGeom>
            <a:ln w="12700" cap="flat">
              <a:noFill/>
              <a:miter lim="400000"/>
            </a:ln>
            <a:effectLst/>
          </p:spPr>
        </p:pic>
        <p:pic>
          <p:nvPicPr>
            <p:cNvPr id="502" name="Screenshot 2023-04-17 at 20.01.25.png" descr="Screenshot 2023-04-17 at 20.01.25.png"/>
            <p:cNvPicPr>
              <a:picLocks noChangeAspect="1"/>
            </p:cNvPicPr>
            <p:nvPr/>
          </p:nvPicPr>
          <p:blipFill>
            <a:blip r:embed="rId7"/>
            <a:stretch/>
          </p:blipFill>
          <p:spPr bwMode="auto">
            <a:xfrm>
              <a:off x="3649861" y="856729"/>
              <a:ext cx="3089180" cy="844737"/>
            </a:xfrm>
            <a:prstGeom prst="rect">
              <a:avLst/>
            </a:prstGeom>
            <a:ln w="12700" cap="flat">
              <a:noFill/>
              <a:miter lim="400000"/>
            </a:ln>
            <a:effectLst/>
          </p:spPr>
        </p:pic>
      </p:grpSp>
      <p:grpSp>
        <p:nvGrpSpPr>
          <p:cNvPr id="507" name="Group"/>
          <p:cNvGrpSpPr/>
          <p:nvPr/>
        </p:nvGrpSpPr>
        <p:grpSpPr bwMode="auto">
          <a:xfrm>
            <a:off x="99968" y="5917518"/>
            <a:ext cx="2824705" cy="2287094"/>
            <a:chOff x="0" y="0"/>
            <a:chExt cx="2824703" cy="2287093"/>
          </a:xfrm>
        </p:grpSpPr>
        <p:pic>
          <p:nvPicPr>
            <p:cNvPr id="504" name="Screenshot 2023-04-17 at 20.03.55.png" descr="Screenshot 2023-04-17 at 20.03.55.png"/>
            <p:cNvPicPr>
              <a:picLocks noChangeAspect="1"/>
            </p:cNvPicPr>
            <p:nvPr/>
          </p:nvPicPr>
          <p:blipFill>
            <a:blip r:embed="rId8"/>
            <a:stretch/>
          </p:blipFill>
          <p:spPr bwMode="auto">
            <a:xfrm>
              <a:off x="0" y="866891"/>
              <a:ext cx="2164013" cy="1055381"/>
            </a:xfrm>
            <a:prstGeom prst="rect">
              <a:avLst/>
            </a:prstGeom>
            <a:ln w="12700" cap="flat">
              <a:noFill/>
              <a:miter lim="400000"/>
            </a:ln>
            <a:effectLst/>
          </p:spPr>
        </p:pic>
        <p:sp>
          <p:nvSpPr>
            <p:cNvPr id="505" name="Line"/>
            <p:cNvSpPr/>
            <p:nvPr/>
          </p:nvSpPr>
          <p:spPr bwMode="auto">
            <a:xfrm flipV="1">
              <a:off x="319474" y="-1"/>
              <a:ext cx="210538" cy="1035356"/>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506" name="Line"/>
            <p:cNvSpPr/>
            <p:nvPr/>
          </p:nvSpPr>
          <p:spPr bwMode="auto">
            <a:xfrm>
              <a:off x="1553640" y="2287093"/>
              <a:ext cx="1271064" cy="1"/>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nvGrpSpPr>
          <p:cNvPr id="510" name="Group"/>
          <p:cNvGrpSpPr/>
          <p:nvPr/>
        </p:nvGrpSpPr>
        <p:grpSpPr bwMode="auto">
          <a:xfrm>
            <a:off x="10599344" y="2423145"/>
            <a:ext cx="2164014" cy="2312945"/>
            <a:chOff x="0" y="0"/>
            <a:chExt cx="2164012" cy="2312944"/>
          </a:xfrm>
        </p:grpSpPr>
        <p:pic>
          <p:nvPicPr>
            <p:cNvPr id="508" name="Screenshot 2023-04-17 at 20.03.55.png" descr="Screenshot 2023-04-17 at 20.03.55.png"/>
            <p:cNvPicPr>
              <a:picLocks noChangeAspect="1"/>
            </p:cNvPicPr>
            <p:nvPr/>
          </p:nvPicPr>
          <p:blipFill>
            <a:blip r:embed="rId8"/>
            <a:stretch/>
          </p:blipFill>
          <p:spPr bwMode="auto">
            <a:xfrm>
              <a:off x="0" y="0"/>
              <a:ext cx="2164013" cy="1055380"/>
            </a:xfrm>
            <a:prstGeom prst="rect">
              <a:avLst/>
            </a:prstGeom>
            <a:ln w="12700" cap="flat">
              <a:noFill/>
              <a:miter lim="400000"/>
            </a:ln>
            <a:effectLst/>
          </p:spPr>
        </p:pic>
        <p:sp>
          <p:nvSpPr>
            <p:cNvPr id="509" name="Line"/>
            <p:cNvSpPr/>
            <p:nvPr/>
          </p:nvSpPr>
          <p:spPr bwMode="auto">
            <a:xfrm flipH="1">
              <a:off x="5891" y="1458249"/>
              <a:ext cx="854696" cy="854696"/>
            </a:xfrm>
            <a:prstGeom prst="line">
              <a:avLst/>
            </a:prstGeom>
            <a:noFill/>
            <a:ln w="190500" cap="flat">
              <a:solidFill>
                <a:schemeClr val="accent1">
                  <a:lumOff val="16847"/>
                </a:schemeClr>
              </a:solidFill>
              <a:prstDash val="solid"/>
              <a:miter lim="400000"/>
              <a:tailEnd type="triangle" w="med" len="med"/>
            </a:ln>
            <a:effectLst/>
          </p:spPr>
          <p:txBody>
            <a:bodyPr wrap="square" lIns="50800" tIns="50800" rIns="50800" bIns="50800" numCol="1" anchor="ctr">
              <a:noAutofit/>
            </a:bodyPr>
            <a:lstStyle/>
            <a:p>
              <a:pPr>
                <a:defRPr/>
              </a:pP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498"/>
                                        </p:tgtEl>
                                        <p:attrNameLst>
                                          <p:attrName>style.visibility</p:attrName>
                                        </p:attrNameLst>
                                      </p:cBhvr>
                                      <p:to>
                                        <p:strVal val="visible"/>
                                      </p:to>
                                    </p:set>
                                    <p:animEffect transition="in" filter="fade">
                                      <p:cBhvr>
                                        <p:cTn id="7" dur="2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499"/>
                                        </p:tgtEl>
                                        <p:attrNameLst>
                                          <p:attrName>style.visibility</p:attrName>
                                        </p:attrNameLst>
                                      </p:cBhvr>
                                      <p:to>
                                        <p:strVal val="visible"/>
                                      </p:to>
                                    </p:set>
                                    <p:animEffect transition="in" filter="fade">
                                      <p:cBhvr>
                                        <p:cTn id="12" dur="300"/>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03"/>
                                        </p:tgtEl>
                                        <p:attrNameLst>
                                          <p:attrName>style.visibility</p:attrName>
                                        </p:attrNameLst>
                                      </p:cBhvr>
                                      <p:to>
                                        <p:strVal val="visible"/>
                                      </p:to>
                                    </p:set>
                                    <p:animEffect transition="in" filter="fade">
                                      <p:cBhvr>
                                        <p:cTn id="17" dur="300"/>
                                        <p:tgtEl>
                                          <p:spTgt spid="5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10"/>
                                        </p:tgtEl>
                                        <p:attrNameLst>
                                          <p:attrName>style.visibility</p:attrName>
                                        </p:attrNameLst>
                                      </p:cBhvr>
                                      <p:to>
                                        <p:strVal val="visible"/>
                                      </p:to>
                                    </p:set>
                                    <p:animEffect transition="in" filter="fade">
                                      <p:cBhvr>
                                        <p:cTn id="22" dur="300"/>
                                        <p:tgtEl>
                                          <p:spTgt spid="5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07"/>
                                        </p:tgtEl>
                                        <p:attrNameLst>
                                          <p:attrName>style.visibility</p:attrName>
                                        </p:attrNameLst>
                                      </p:cBhvr>
                                      <p:to>
                                        <p:strVal val="visible"/>
                                      </p:to>
                                    </p:set>
                                    <p:animEffect transition="in" filter="fade">
                                      <p:cBhvr>
                                        <p:cTn id="27" dur="2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14" name="1.jpg" descr="1.jpg"/>
          <p:cNvPicPr>
            <a:picLocks noChangeAspect="1"/>
          </p:cNvPicPr>
          <p:nvPr/>
        </p:nvPicPr>
        <p:blipFill>
          <a:blip r:embed="rId2"/>
          <a:stretch/>
        </p:blipFill>
        <p:spPr bwMode="auto">
          <a:xfrm>
            <a:off x="-56733" y="-100454"/>
            <a:ext cx="5462939" cy="5462938"/>
          </a:xfrm>
          <a:prstGeom prst="rect">
            <a:avLst/>
          </a:prstGeom>
          <a:ln w="12700">
            <a:miter lim="400000"/>
          </a:ln>
        </p:spPr>
      </p:pic>
      <p:pic>
        <p:nvPicPr>
          <p:cNvPr id="515" name="2.jpg" descr="2.jpg"/>
          <p:cNvPicPr>
            <a:picLocks noChangeAspect="1"/>
          </p:cNvPicPr>
          <p:nvPr/>
        </p:nvPicPr>
        <p:blipFill>
          <a:blip r:embed="rId3"/>
          <a:stretch/>
        </p:blipFill>
        <p:spPr bwMode="auto">
          <a:xfrm>
            <a:off x="5485325" y="230648"/>
            <a:ext cx="6437807" cy="6437807"/>
          </a:xfrm>
          <a:prstGeom prst="rect">
            <a:avLst/>
          </a:prstGeom>
          <a:ln w="12700">
            <a:miter lim="400000"/>
          </a:ln>
        </p:spPr>
      </p:pic>
      <p:pic>
        <p:nvPicPr>
          <p:cNvPr id="516" name="Krisztian_Pho_soup_table_food_restaurant_aea27472_1f42_4332_b29c.png" descr="Krisztian_Pho_soup_table_food_restaurant_aea27472_1f42_4332_b29c.png"/>
          <p:cNvPicPr>
            <a:picLocks noChangeAspect="1"/>
          </p:cNvPicPr>
          <p:nvPr/>
        </p:nvPicPr>
        <p:blipFill>
          <a:blip r:embed="rId4"/>
          <a:stretch/>
        </p:blipFill>
        <p:spPr bwMode="auto">
          <a:xfrm>
            <a:off x="1754249" y="5504709"/>
            <a:ext cx="3630048" cy="3630048"/>
          </a:xfrm>
          <a:prstGeom prst="rect">
            <a:avLst/>
          </a:prstGeom>
          <a:ln w="12700">
            <a:miter lim="400000"/>
          </a:ln>
        </p:spPr>
      </p:pic>
      <p:sp>
        <p:nvSpPr>
          <p:cNvPr id="517" name="Minták, pattern-ek generálása"/>
          <p:cNvSpPr txBox="1"/>
          <p:nvPr/>
        </p:nvSpPr>
        <p:spPr bwMode="auto">
          <a:xfrm>
            <a:off x="5818736" y="7033073"/>
            <a:ext cx="5506815" cy="574399"/>
          </a:xfrm>
          <a:prstGeom prst="rect">
            <a:avLst/>
          </a:prstGeom>
          <a:ln w="12700">
            <a:miter lim="400000"/>
          </a:ln>
        </p:spPr>
        <p:txBody>
          <a:bodyPr wrap="none" lIns="50800" tIns="50800" rIns="50800" bIns="50800" anchor="ctr">
            <a:spAutoFit/>
          </a:bodyPr>
          <a:lstStyle>
            <a:lvl1pPr algn="l" defTabSz="587022">
              <a:defRPr sz="3100" b="1">
                <a:solidFill>
                  <a:srgbClr val="000000"/>
                </a:solidFill>
              </a:defRPr>
            </a:lvl1pPr>
          </a:lstStyle>
          <a:p>
            <a:pPr>
              <a:defRPr/>
            </a:pPr>
            <a:r>
              <a:rPr/>
              <a:t>Minták, pattern</a:t>
            </a:r>
            <a:r>
              <a:rPr lang="hu-HU"/>
              <a:t>e</a:t>
            </a:r>
            <a:r>
              <a:rPr/>
              <a:t>k generálása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7" name="Hogyan?"/>
          <p:cNvSpPr txBox="1">
            <a:spLocks noGrp="1"/>
          </p:cNvSpPr>
          <p:nvPr>
            <p:ph type="body" sz="quarter" idx="1"/>
          </p:nvPr>
        </p:nvSpPr>
        <p:spPr bwMode="auto">
          <a:xfrm>
            <a:off x="120429" y="8591358"/>
            <a:ext cx="2221816" cy="548133"/>
          </a:xfrm>
          <a:prstGeom prst="rect">
            <a:avLst/>
          </a:prstGeom>
        </p:spPr>
        <p:txBody>
          <a:bodyPr/>
          <a:lstStyle>
            <a:lvl1pPr marL="0" indent="0" defTabSz="1716590">
              <a:spcBef>
                <a:spcPts val="3099"/>
              </a:spcBef>
              <a:buSzTx/>
              <a:buNone/>
              <a:defRPr sz="2950"/>
            </a:lvl1pPr>
          </a:lstStyle>
          <a:p>
            <a:pPr>
              <a:defRPr/>
            </a:pPr>
            <a:r>
              <a:rPr/>
              <a:t>Hogyan?</a:t>
            </a:r>
            <a:endParaRPr/>
          </a:p>
        </p:txBody>
      </p:sp>
      <p:pic>
        <p:nvPicPr>
          <p:cNvPr id="178" name="AI-ML-DL-1.png" descr="AI-ML-DL-1.png"/>
          <p:cNvPicPr>
            <a:picLocks noChangeAspect="1"/>
          </p:cNvPicPr>
          <p:nvPr/>
        </p:nvPicPr>
        <p:blipFill>
          <a:blip r:embed="rId3"/>
          <a:stretch/>
        </p:blipFill>
        <p:spPr bwMode="auto">
          <a:xfrm>
            <a:off x="2196151" y="168185"/>
            <a:ext cx="10369888" cy="6305054"/>
          </a:xfrm>
          <a:prstGeom prst="rect">
            <a:avLst/>
          </a:prstGeom>
          <a:ln w="12700">
            <a:miter lim="400000"/>
          </a:ln>
        </p:spPr>
      </p:pic>
      <p:sp>
        <p:nvSpPr>
          <p:cNvPr id="179" name="AI: Bármilyen technika, amely lehetővé teszi a számítógépek számára az emberi intelligencia utánzását…"/>
          <p:cNvSpPr txBox="1"/>
          <p:nvPr/>
        </p:nvSpPr>
        <p:spPr bwMode="auto">
          <a:xfrm>
            <a:off x="6487453" y="5987768"/>
            <a:ext cx="6194718" cy="2071013"/>
          </a:xfrm>
          <a:prstGeom prst="rect">
            <a:avLst/>
          </a:prstGeom>
          <a:solidFill>
            <a:srgbClr val="00A1FF"/>
          </a:solidFill>
          <a:ln w="12700">
            <a:miter lim="400000"/>
          </a:ln>
        </p:spPr>
        <p:txBody>
          <a:bodyPr lIns="50800" tIns="50800" rIns="50800" bIns="50800" anchor="ctr">
            <a:spAutoFit/>
          </a:bodyPr>
          <a:lstStyle/>
          <a:p>
            <a:pPr defTabSz="584200">
              <a:defRPr sz="3200">
                <a:solidFill>
                  <a:srgbClr val="000000"/>
                </a:solidFill>
                <a:latin typeface="Helvetica Neue Medium"/>
                <a:ea typeface="Helvetica Neue Medium"/>
                <a:cs typeface="Helvetica Neue Medium"/>
              </a:defRPr>
            </a:pPr>
            <a:r>
              <a:rPr/>
              <a:t>AI: Bármilyen technika, amely lehetővé teszi a számítógépek számára az emberi intelligencia </a:t>
            </a:r>
            <a:r>
              <a:rPr b="1" u="sng">
                <a:solidFill>
                  <a:srgbClr val="FFFFFF"/>
                </a:solidFill>
                <a:latin typeface="+mn-lt"/>
                <a:ea typeface="+mn-ea"/>
                <a:cs typeface="+mn-cs"/>
              </a:rPr>
              <a:t>utánzását</a:t>
            </a:r>
            <a:r>
              <a:rPr/>
              <a:t>…</a:t>
            </a:r>
            <a:endParaRPr/>
          </a:p>
        </p:txBody>
      </p:sp>
      <p:sp>
        <p:nvSpPr>
          <p:cNvPr id="180" name="Mivel?"/>
          <p:cNvSpPr txBox="1"/>
          <p:nvPr/>
        </p:nvSpPr>
        <p:spPr bwMode="auto">
          <a:xfrm>
            <a:off x="0" y="7174153"/>
            <a:ext cx="1804927" cy="548133"/>
          </a:xfrm>
          <a:prstGeom prst="rect">
            <a:avLst/>
          </a:prstGeom>
          <a:ln w="12700">
            <a:miter lim="400000"/>
          </a:ln>
        </p:spPr>
        <p:txBody>
          <a:bodyPr lIns="50800" tIns="50800" rIns="50800" bIns="50800" anchor="ctr">
            <a:spAutoFit/>
          </a:bodyPr>
          <a:lstStyle>
            <a:lvl1pPr algn="l">
              <a:lnSpc>
                <a:spcPct val="90000"/>
              </a:lnSpc>
              <a:spcBef>
                <a:spcPts val="3200"/>
              </a:spcBef>
              <a:defRPr sz="3000">
                <a:solidFill>
                  <a:srgbClr val="000000"/>
                </a:solidFill>
              </a:defRPr>
            </a:lvl1pPr>
          </a:lstStyle>
          <a:p>
            <a:pPr>
              <a:defRPr/>
            </a:pPr>
            <a:r>
              <a:rPr/>
              <a:t>  Mivel?         </a:t>
            </a:r>
            <a:endParaRPr/>
          </a:p>
        </p:txBody>
      </p:sp>
      <p:grpSp>
        <p:nvGrpSpPr>
          <p:cNvPr id="185" name="Group"/>
          <p:cNvGrpSpPr/>
          <p:nvPr/>
        </p:nvGrpSpPr>
        <p:grpSpPr bwMode="auto">
          <a:xfrm>
            <a:off x="1542012" y="7006726"/>
            <a:ext cx="4360657" cy="913564"/>
            <a:chOff x="0" y="0"/>
            <a:chExt cx="4360656" cy="913562"/>
          </a:xfrm>
        </p:grpSpPr>
        <p:sp>
          <p:nvSpPr>
            <p:cNvPr id="181" name="Arrow"/>
            <p:cNvSpPr/>
            <p:nvPr/>
          </p:nvSpPr>
          <p:spPr bwMode="auto">
            <a:xfrm>
              <a:off x="0" y="0"/>
              <a:ext cx="1039364" cy="913563"/>
            </a:xfrm>
            <a:prstGeom prst="rightArrow">
              <a:avLst>
                <a:gd name="adj1" fmla="val 32000"/>
                <a:gd name="adj2" fmla="val 72813"/>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nvGrpSpPr>
            <p:cNvPr id="184" name="Group"/>
            <p:cNvGrpSpPr/>
            <p:nvPr/>
          </p:nvGrpSpPr>
          <p:grpSpPr bwMode="auto">
            <a:xfrm>
              <a:off x="1236139" y="105592"/>
              <a:ext cx="3124517" cy="671803"/>
              <a:chOff x="0" y="0"/>
              <a:chExt cx="3124517" cy="671801"/>
            </a:xfrm>
          </p:grpSpPr>
          <p:sp>
            <p:nvSpPr>
              <p:cNvPr id="182" name="Modellek"/>
              <p:cNvSpPr txBox="1"/>
              <p:nvPr/>
            </p:nvSpPr>
            <p:spPr bwMode="auto">
              <a:xfrm>
                <a:off x="0" y="-1"/>
                <a:ext cx="2221815" cy="671803"/>
              </a:xfrm>
              <a:prstGeom prst="rect">
                <a:avLst/>
              </a:prstGeom>
              <a:solidFill>
                <a:srgbClr val="00A1FF"/>
              </a:solid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rPr/>
                  <a:t>Modellek</a:t>
                </a:r>
                <a:endParaRPr/>
              </a:p>
            </p:txBody>
          </p:sp>
          <p:pic>
            <p:nvPicPr>
              <p:cNvPr id="183" name="download.jpg" descr="download.jpg"/>
              <p:cNvPicPr>
                <a:picLocks noChangeAspect="1"/>
              </p:cNvPicPr>
              <p:nvPr/>
            </p:nvPicPr>
            <p:blipFill>
              <a:blip r:embed="rId4"/>
              <a:stretch/>
            </p:blipFill>
            <p:spPr bwMode="auto">
              <a:xfrm>
                <a:off x="2418589" y="77122"/>
                <a:ext cx="705929" cy="548133"/>
              </a:xfrm>
              <a:prstGeom prst="rect">
                <a:avLst/>
              </a:prstGeom>
              <a:ln w="12700" cap="flat">
                <a:noFill/>
                <a:miter lim="400000"/>
              </a:ln>
              <a:effectLst/>
            </p:spPr>
          </p:pic>
        </p:grpSp>
      </p:grpSp>
      <p:grpSp>
        <p:nvGrpSpPr>
          <p:cNvPr id="190" name="Group"/>
          <p:cNvGrpSpPr/>
          <p:nvPr/>
        </p:nvGrpSpPr>
        <p:grpSpPr bwMode="auto">
          <a:xfrm>
            <a:off x="1940369" y="8408644"/>
            <a:ext cx="7111880" cy="943200"/>
            <a:chOff x="0" y="0"/>
            <a:chExt cx="7111880" cy="943199"/>
          </a:xfrm>
        </p:grpSpPr>
        <p:sp>
          <p:nvSpPr>
            <p:cNvPr id="186" name="Arrow"/>
            <p:cNvSpPr/>
            <p:nvPr/>
          </p:nvSpPr>
          <p:spPr bwMode="auto">
            <a:xfrm>
              <a:off x="0" y="0"/>
              <a:ext cx="1039364" cy="913563"/>
            </a:xfrm>
            <a:prstGeom prst="rightArrow">
              <a:avLst>
                <a:gd name="adj1" fmla="val 32000"/>
                <a:gd name="adj2" fmla="val 72813"/>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nvGrpSpPr>
            <p:cNvPr id="189" name="Group"/>
            <p:cNvGrpSpPr/>
            <p:nvPr/>
          </p:nvGrpSpPr>
          <p:grpSpPr bwMode="auto">
            <a:xfrm>
              <a:off x="1245530" y="29636"/>
              <a:ext cx="5866351" cy="913564"/>
              <a:chOff x="0" y="0"/>
              <a:chExt cx="5866350" cy="913562"/>
            </a:xfrm>
          </p:grpSpPr>
          <p:sp>
            <p:nvSpPr>
              <p:cNvPr id="187" name="Learning paradigms"/>
              <p:cNvSpPr txBox="1"/>
              <p:nvPr/>
            </p:nvSpPr>
            <p:spPr bwMode="auto">
              <a:xfrm>
                <a:off x="0" y="91243"/>
                <a:ext cx="4724096" cy="671803"/>
              </a:xfrm>
              <a:prstGeom prst="rect">
                <a:avLst/>
              </a:prstGeom>
              <a:solidFill>
                <a:srgbClr val="00A1FF"/>
              </a:solid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rPr/>
                  <a:t>Learning paradigms</a:t>
                </a:r>
                <a:endParaRPr/>
              </a:p>
            </p:txBody>
          </p:sp>
          <p:pic>
            <p:nvPicPr>
              <p:cNvPr id="188" name="Screenshot 2023-04-17 at 1.09.24.png" descr="Screenshot 2023-04-17 at 1.09.24.png"/>
              <p:cNvPicPr>
                <a:picLocks noChangeAspect="1"/>
              </p:cNvPicPr>
              <p:nvPr/>
            </p:nvPicPr>
            <p:blipFill>
              <a:blip r:embed="rId5"/>
              <a:stretch/>
            </p:blipFill>
            <p:spPr bwMode="auto">
              <a:xfrm>
                <a:off x="4930261" y="0"/>
                <a:ext cx="936090" cy="913563"/>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178"/>
                                        </p:tgtEl>
                                        <p:attrNameLst>
                                          <p:attrName>style.visibility</p:attrName>
                                        </p:attrNameLst>
                                      </p:cBhvr>
                                      <p:to>
                                        <p:strVal val="visible"/>
                                      </p:to>
                                    </p:set>
                                    <p:animEffect transition="in" filter="fade">
                                      <p:cBhvr>
                                        <p:cTn id="7" dur="2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179"/>
                                        </p:tgtEl>
                                        <p:attrNameLst>
                                          <p:attrName>style.visibility</p:attrName>
                                        </p:attrNameLst>
                                      </p:cBhvr>
                                      <p:to>
                                        <p:strVal val="visible"/>
                                      </p:to>
                                    </p:set>
                                    <p:animEffect transition="in" filter="fade">
                                      <p:cBhvr>
                                        <p:cTn id="12" dur="2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180"/>
                                        </p:tgtEl>
                                        <p:attrNameLst>
                                          <p:attrName>style.visibility</p:attrName>
                                        </p:attrNameLst>
                                      </p:cBhvr>
                                      <p:to>
                                        <p:strVal val="visible"/>
                                      </p:to>
                                    </p:set>
                                    <p:animEffect transition="in" filter="fade">
                                      <p:cBhvr>
                                        <p:cTn id="17" dur="300"/>
                                        <p:tgtEl>
                                          <p:spTgt spid="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185"/>
                                        </p:tgtEl>
                                        <p:attrNameLst>
                                          <p:attrName>style.visibility</p:attrName>
                                        </p:attrNameLst>
                                      </p:cBhvr>
                                      <p:to>
                                        <p:strVal val="visible"/>
                                      </p:to>
                                    </p:set>
                                    <p:animEffect transition="in" filter="fade">
                                      <p:cBhvr>
                                        <p:cTn id="22" dur="2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177"/>
                                        </p:tgtEl>
                                        <p:attrNameLst>
                                          <p:attrName>style.visibility</p:attrName>
                                        </p:attrNameLst>
                                      </p:cBhvr>
                                      <p:to>
                                        <p:strVal val="visible"/>
                                      </p:to>
                                    </p:set>
                                    <p:animEffect transition="in" filter="fade">
                                      <p:cBhvr>
                                        <p:cTn id="27" dur="2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190"/>
                                        </p:tgtEl>
                                        <p:attrNameLst>
                                          <p:attrName>style.visibility</p:attrName>
                                        </p:attrNameLst>
                                      </p:cBhvr>
                                      <p:to>
                                        <p:strVal val="visible"/>
                                      </p:to>
                                    </p:set>
                                    <p:animEffect transition="in" filter="fade">
                                      <p:cBhvr>
                                        <p:cTn id="32" dur="2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19" name="deepfakes.gif" descr="deepfakes.gif"/>
          <p:cNvPicPr/>
          <p:nvPr/>
        </p:nvPicPr>
        <p:blipFill>
          <a:blip r:embed="rId3"/>
          <a:stretch/>
        </p:blipFill>
        <p:spPr bwMode="auto">
          <a:xfrm>
            <a:off x="204632" y="257387"/>
            <a:ext cx="6198179" cy="3490358"/>
          </a:xfrm>
          <a:prstGeom prst="rect">
            <a:avLst/>
          </a:prstGeom>
          <a:ln w="12700">
            <a:miter lim="400000"/>
          </a:ln>
        </p:spPr>
      </p:pic>
      <p:pic>
        <p:nvPicPr>
          <p:cNvPr id="520" name="will2.mp4" descr="will2.mp4">
            <a:hlinkClick r:id="" action="ppaction://media"/>
          </p:cNvPr>
          <p:cNvPicPr/>
          <p:nvPr>
            <a:videoFile r:link="rId6"/>
            <p:extLst>
              <p:ext uri="{DAA4B4D4-6D71-4841-9C94-3DE7FCFB9230}">
                <p14:media xmlns:p14="http://schemas.microsoft.com/office/powerpoint/2010/main" r:embed="rId5"/>
              </p:ext>
            </p:extLst>
          </p:nvPr>
        </p:nvPicPr>
        <p:blipFill>
          <a:blip r:embed="rId4"/>
          <a:stretch/>
        </p:blipFill>
        <p:spPr bwMode="auto">
          <a:xfrm>
            <a:off x="6662743" y="374596"/>
            <a:ext cx="5714225" cy="5301857"/>
          </a:xfrm>
          <a:prstGeom prst="rect">
            <a:avLst/>
          </a:prstGeom>
          <a:ln w="12700">
            <a:miter lim="400000"/>
          </a:ln>
        </p:spPr>
      </p:pic>
      <p:sp>
        <p:nvSpPr>
          <p:cNvPr id="521" name="100% AI által generált videó"/>
          <p:cNvSpPr txBox="1"/>
          <p:nvPr/>
        </p:nvSpPr>
        <p:spPr bwMode="auto">
          <a:xfrm>
            <a:off x="6849522" y="5909317"/>
            <a:ext cx="5340668" cy="572781"/>
          </a:xfrm>
          <a:prstGeom prst="rect">
            <a:avLst/>
          </a:prstGeom>
          <a:ln w="12700">
            <a:miter lim="400000"/>
          </a:ln>
        </p:spPr>
        <p:txBody>
          <a:bodyPr wrap="none" lIns="50800" tIns="50800" rIns="50800" bIns="50800" anchor="ctr">
            <a:spAutoFit/>
          </a:bodyPr>
          <a:lstStyle>
            <a:lvl1pPr algn="l" defTabSz="587022">
              <a:defRPr sz="3100" b="1">
                <a:solidFill>
                  <a:srgbClr val="000000"/>
                </a:solidFill>
              </a:defRPr>
            </a:lvl1pPr>
          </a:lstStyle>
          <a:p>
            <a:pPr>
              <a:defRPr/>
            </a:pPr>
            <a:r>
              <a:rPr/>
              <a:t>100% AI által generált videó</a:t>
            </a:r>
            <a:endParaRPr/>
          </a:p>
        </p:txBody>
      </p:sp>
      <p:grpSp>
        <p:nvGrpSpPr>
          <p:cNvPr id="525" name="Group"/>
          <p:cNvGrpSpPr/>
          <p:nvPr/>
        </p:nvGrpSpPr>
        <p:grpSpPr bwMode="auto">
          <a:xfrm>
            <a:off x="40548" y="3939060"/>
            <a:ext cx="7339878" cy="5185764"/>
            <a:chOff x="0" y="0"/>
            <a:chExt cx="7339878" cy="5185764"/>
          </a:xfrm>
        </p:grpSpPr>
        <p:pic>
          <p:nvPicPr>
            <p:cNvPr id="522" name="Image" descr="Image"/>
            <p:cNvPicPr>
              <a:picLocks noChangeAspect="1"/>
            </p:cNvPicPr>
            <p:nvPr/>
          </p:nvPicPr>
          <p:blipFill>
            <a:blip r:embed="rId7"/>
            <a:stretch/>
          </p:blipFill>
          <p:spPr bwMode="auto">
            <a:xfrm>
              <a:off x="88466" y="0"/>
              <a:ext cx="6259173" cy="3809119"/>
            </a:xfrm>
            <a:prstGeom prst="rect">
              <a:avLst/>
            </a:prstGeom>
            <a:ln w="12700" cap="flat">
              <a:noFill/>
              <a:miter lim="400000"/>
            </a:ln>
            <a:effectLst/>
          </p:spPr>
        </p:pic>
        <p:sp>
          <p:nvSpPr>
            <p:cNvPr id="523" name="https://www.twitch.tv/watchmeforever"/>
            <p:cNvSpPr txBox="1"/>
            <p:nvPr/>
          </p:nvSpPr>
          <p:spPr bwMode="auto">
            <a:xfrm>
              <a:off x="0" y="4000435"/>
              <a:ext cx="7339878" cy="572780"/>
            </a:xfrm>
            <a:prstGeom prst="rect">
              <a:avLst/>
            </a:prstGeom>
            <a:noFill/>
            <a:ln w="12700" cap="flat">
              <a:noFill/>
              <a:miter lim="400000"/>
            </a:ln>
            <a:effectLst/>
          </p:spPr>
          <p:txBody>
            <a:bodyPr wrap="none" lIns="50800" tIns="50800" rIns="50800" bIns="50800" numCol="1" anchor="ctr">
              <a:spAutoFit/>
            </a:bodyPr>
            <a:lstStyle>
              <a:lvl1pPr algn="l" defTabSz="587022">
                <a:defRPr sz="3100" b="1">
                  <a:solidFill>
                    <a:srgbClr val="000000"/>
                  </a:solidFill>
                </a:defRPr>
              </a:lvl1pPr>
            </a:lstStyle>
            <a:p>
              <a:pPr>
                <a:defRPr/>
              </a:pPr>
              <a:r>
                <a:rPr/>
                <a:t>https://www.twitch.tv/watchmeforever</a:t>
              </a:r>
              <a:endParaRPr/>
            </a:p>
          </p:txBody>
        </p:sp>
        <p:sp>
          <p:nvSpPr>
            <p:cNvPr id="524" name="100% AI által generált rajzfilm sorozat"/>
            <p:cNvSpPr txBox="1"/>
            <p:nvPr/>
          </p:nvSpPr>
          <p:spPr bwMode="auto">
            <a:xfrm>
              <a:off x="51967" y="4611364"/>
              <a:ext cx="7038164" cy="574399"/>
            </a:xfrm>
            <a:prstGeom prst="rect">
              <a:avLst/>
            </a:prstGeom>
            <a:noFill/>
            <a:ln w="12700" cap="flat">
              <a:noFill/>
              <a:miter lim="400000"/>
            </a:ln>
            <a:effectLst/>
          </p:spPr>
          <p:txBody>
            <a:bodyPr wrap="none" lIns="50800" tIns="50800" rIns="50800" bIns="50800" numCol="1" anchor="ctr">
              <a:spAutoFit/>
            </a:bodyPr>
            <a:lstStyle>
              <a:lvl1pPr algn="l" defTabSz="587022">
                <a:defRPr sz="3100" b="1">
                  <a:solidFill>
                    <a:srgbClr val="000000"/>
                  </a:solidFill>
                </a:defRPr>
              </a:lvl1pPr>
            </a:lstStyle>
            <a:p>
              <a:pPr>
                <a:defRPr/>
              </a:pPr>
              <a:r>
                <a:rPr/>
                <a:t>100% AI által generált rajzfilmsorozat</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1" fill="hold"/>
                                        <p:tgtEl>
                                          <p:spTgt spid="520"/>
                                        </p:tgtEl>
                                      </p:cBhvr>
                                    </p:cmd>
                                  </p:childTnLst>
                                </p:cTn>
                              </p:par>
                            </p:childTnLst>
                          </p:cTn>
                        </p:par>
                      </p:childTnLst>
                    </p:cTn>
                  </p:par>
                  <p:par>
                    <p:cTn id="7" fill="hold">
                      <p:stCondLst>
                        <p:cond delay="indefinite"/>
                      </p:stCondLst>
                      <p:childTnLst>
                        <p:par>
                          <p:cTn id="8" fill="hold">
                            <p:stCondLst>
                              <p:cond delay="0"/>
                            </p:stCondLst>
                            <p:childTnLst>
                              <p:par>
                                <p:cTn id="9" presetID="10" presetClass="entr" fill="hold" nodeType="clickEffect">
                                  <p:stCondLst>
                                    <p:cond delay="0"/>
                                  </p:stCondLst>
                                  <p:iterate>
                                    <p:tmAbs val="0"/>
                                  </p:iterate>
                                  <p:childTnLst>
                                    <p:set>
                                      <p:cBhvr>
                                        <p:cTn id="10" fill="hold"/>
                                        <p:tgtEl>
                                          <p:spTgt spid="521"/>
                                        </p:tgtEl>
                                        <p:attrNameLst>
                                          <p:attrName>style.visibility</p:attrName>
                                        </p:attrNameLst>
                                      </p:cBhvr>
                                      <p:to>
                                        <p:strVal val="visible"/>
                                      </p:to>
                                    </p:set>
                                    <p:animEffect transition="in" filter="fade">
                                      <p:cBhvr>
                                        <p:cTn id="11" dur="600"/>
                                        <p:tgtEl>
                                          <p:spTgt spid="5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iterate>
                                    <p:tmAbs val="0"/>
                                  </p:iterate>
                                  <p:childTnLst>
                                    <p:set>
                                      <p:cBhvr>
                                        <p:cTn id="15" fill="hold"/>
                                        <p:tgtEl>
                                          <p:spTgt spid="525"/>
                                        </p:tgtEl>
                                        <p:attrNameLst>
                                          <p:attrName>style.visibility</p:attrName>
                                        </p:attrNameLst>
                                      </p:cBhvr>
                                      <p:to>
                                        <p:strVal val="visible"/>
                                      </p:to>
                                    </p:set>
                                    <p:animEffect transition="in" filter="fade">
                                      <p:cBhvr>
                                        <p:cTn id="16" dur="2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520"/>
                </p:tgtEl>
              </p:cMediaNode>
            </p:video>
            <p:seq concurrent="1" prevAc="none" nextAc="seek">
              <p:cTn id="18" restart="whenNotActive" fill="hold" evtFilter="cancelBubble" nodeType="interactiveSeq">
                <p:stCondLst>
                  <p:cond evt="onClick" delay="0">
                    <p:tgtEl>
                      <p:spTgt spid="52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20"/>
                                        </p:tgtEl>
                                      </p:cBhvr>
                                    </p:cmd>
                                  </p:childTnLst>
                                </p:cTn>
                              </p:par>
                            </p:childTnLst>
                          </p:cTn>
                        </p:par>
                      </p:childTnLst>
                    </p:cTn>
                  </p:par>
                </p:childTnLst>
              </p:cTn>
              <p:nextCondLst>
                <p:cond evt="onClick" delay="0">
                  <p:tgtEl>
                    <p:spTgt spid="5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29" name="Slide Subtitle"/>
          <p:cNvSpPr txBox="1">
            <a:spLocks noGrp="1"/>
          </p:cNvSpPr>
          <p:nvPr>
            <p:ph type="body" idx="21"/>
          </p:nvPr>
        </p:nvSpPr>
        <p:spPr bwMode="auto">
          <a:prstGeom prst="rect">
            <a:avLst/>
          </a:prstGeom>
        </p:spPr>
        <p:txBody>
          <a:bodyPr>
            <a:normAutofit lnSpcReduction="10000"/>
          </a:bodyPr>
          <a:lstStyle/>
          <a:p>
            <a:pPr>
              <a:defRPr/>
            </a:pPr>
            <a:r>
              <a:rPr/>
              <a:t>Programozási másodpilóta</a:t>
            </a:r>
            <a:endParaRPr/>
          </a:p>
        </p:txBody>
      </p:sp>
      <p:sp>
        <p:nvSpPr>
          <p:cNvPr id="530" name="Github Copilot"/>
          <p:cNvSpPr txBox="1">
            <a:spLocks noGrp="1"/>
          </p:cNvSpPr>
          <p:nvPr>
            <p:ph type="title"/>
          </p:nvPr>
        </p:nvSpPr>
        <p:spPr bwMode="auto">
          <a:prstGeom prst="rect">
            <a:avLst/>
          </a:prstGeom>
        </p:spPr>
        <p:txBody>
          <a:bodyPr/>
          <a:lstStyle>
            <a:lvl1pPr defTabSz="1716590">
              <a:defRPr sz="5950" spc="-117"/>
            </a:lvl1pPr>
          </a:lstStyle>
          <a:p>
            <a:pPr>
              <a:defRPr/>
            </a:pPr>
            <a:r>
              <a:rPr/>
              <a:t>Github Copilot</a:t>
            </a:r>
            <a:endParaRPr/>
          </a:p>
        </p:txBody>
      </p:sp>
      <p:pic>
        <p:nvPicPr>
          <p:cNvPr id="531" name="Screenshot 2023-04-16 at 1.45.20.png" descr="Screenshot 2023-04-16 at 1.45.20.png"/>
          <p:cNvPicPr>
            <a:picLocks noChangeAspect="1"/>
          </p:cNvPicPr>
          <p:nvPr/>
        </p:nvPicPr>
        <p:blipFill>
          <a:blip r:embed="rId3"/>
          <a:stretch/>
        </p:blipFill>
        <p:spPr bwMode="auto">
          <a:xfrm>
            <a:off x="376378" y="2313777"/>
            <a:ext cx="9673477" cy="5126046"/>
          </a:xfrm>
          <a:prstGeom prst="rect">
            <a:avLst/>
          </a:prstGeom>
          <a:ln w="12700">
            <a:miter lim="400000"/>
          </a:ln>
        </p:spPr>
      </p:pic>
      <p:pic>
        <p:nvPicPr>
          <p:cNvPr id="532" name="Blog-Hero.jpeg" descr="Blog-Hero.jpeg"/>
          <p:cNvPicPr>
            <a:picLocks noChangeAspect="1"/>
          </p:cNvPicPr>
          <p:nvPr/>
        </p:nvPicPr>
        <p:blipFill>
          <a:blip r:embed="rId4"/>
          <a:stretch/>
        </p:blipFill>
        <p:spPr bwMode="auto">
          <a:xfrm>
            <a:off x="2346850" y="4306583"/>
            <a:ext cx="10503941" cy="5248691"/>
          </a:xfrm>
          <a:prstGeom prst="rect">
            <a:avLst/>
          </a:prstGeom>
          <a:ln w="12700">
            <a:miter lim="400000"/>
          </a:ln>
        </p:spPr>
      </p:pic>
      <p:pic>
        <p:nvPicPr>
          <p:cNvPr id="533" name="Screenshot 2023-04-17 at 20.19.49.png" descr="Screenshot 2023-04-17 at 20.19.49.png"/>
          <p:cNvPicPr>
            <a:picLocks noChangeAspect="1"/>
          </p:cNvPicPr>
          <p:nvPr/>
        </p:nvPicPr>
        <p:blipFill>
          <a:blip r:embed="rId5"/>
          <a:stretch/>
        </p:blipFill>
        <p:spPr bwMode="auto">
          <a:xfrm>
            <a:off x="9226677" y="211421"/>
            <a:ext cx="3295904" cy="21930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37" name="Screenshot 2023-04-17 at 20.20.38.png" descr="Screenshot 2023-04-17 at 20.20.38.png"/>
          <p:cNvPicPr>
            <a:picLocks noChangeAspect="1"/>
          </p:cNvPicPr>
          <p:nvPr/>
        </p:nvPicPr>
        <p:blipFill>
          <a:blip r:embed="rId3"/>
          <a:stretch/>
        </p:blipFill>
        <p:spPr bwMode="auto">
          <a:xfrm>
            <a:off x="2714538" y="3500678"/>
            <a:ext cx="10429578" cy="6306257"/>
          </a:xfrm>
          <a:prstGeom prst="rect">
            <a:avLst/>
          </a:prstGeom>
          <a:ln w="12700">
            <a:miter lim="400000"/>
          </a:ln>
        </p:spPr>
      </p:pic>
      <p:pic>
        <p:nvPicPr>
          <p:cNvPr id="538" name="Screenshot 2023-04-17 at 20.21.12.png" descr="Screenshot 2023-04-17 at 20.21.12.png"/>
          <p:cNvPicPr>
            <a:picLocks noChangeAspect="1"/>
          </p:cNvPicPr>
          <p:nvPr/>
        </p:nvPicPr>
        <p:blipFill>
          <a:blip r:embed="rId4"/>
          <a:stretch/>
        </p:blipFill>
        <p:spPr bwMode="auto">
          <a:xfrm>
            <a:off x="-112891" y="-100736"/>
            <a:ext cx="7692830" cy="54789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42" name="Screenshot 2023-04-16 at 0.48.22.png" descr="Screenshot 2023-04-16 at 0.48.22.png"/>
          <p:cNvPicPr>
            <a:picLocks noChangeAspect="1"/>
          </p:cNvPicPr>
          <p:nvPr/>
        </p:nvPicPr>
        <p:blipFill>
          <a:blip r:embed="rId3"/>
          <a:stretch/>
        </p:blipFill>
        <p:spPr bwMode="auto">
          <a:xfrm>
            <a:off x="1506897" y="2696609"/>
            <a:ext cx="5308914" cy="3418220"/>
          </a:xfrm>
          <a:prstGeom prst="rect">
            <a:avLst/>
          </a:prstGeom>
          <a:ln w="12700">
            <a:miter lim="400000"/>
          </a:ln>
        </p:spPr>
      </p:pic>
      <p:pic>
        <p:nvPicPr>
          <p:cNvPr id="543" name="Screenshot 2023-04-16 at 0.51.05.png" descr="Screenshot 2023-04-16 at 0.51.05.png"/>
          <p:cNvPicPr>
            <a:picLocks noChangeAspect="1"/>
          </p:cNvPicPr>
          <p:nvPr/>
        </p:nvPicPr>
        <p:blipFill>
          <a:blip r:embed="rId4"/>
          <a:stretch/>
        </p:blipFill>
        <p:spPr bwMode="auto">
          <a:xfrm>
            <a:off x="8076207" y="1561575"/>
            <a:ext cx="4327096" cy="4770669"/>
          </a:xfrm>
          <a:prstGeom prst="rect">
            <a:avLst/>
          </a:prstGeom>
          <a:ln w="25400">
            <a:miter lim="400000"/>
          </a:ln>
          <a:effectLst>
            <a:outerShdw blurRad="254000" dist="127000" dir="5400000" rotWithShape="0">
              <a:srgbClr val="000000">
                <a:alpha val="70000"/>
              </a:srgbClr>
            </a:outerShdw>
          </a:effectLst>
        </p:spPr>
      </p:pic>
      <p:sp>
        <p:nvSpPr>
          <p:cNvPr id="544" name="ChatGPT"/>
          <p:cNvSpPr txBox="1">
            <a:spLocks noGrp="1"/>
          </p:cNvSpPr>
          <p:nvPr>
            <p:ph type="title"/>
          </p:nvPr>
        </p:nvSpPr>
        <p:spPr bwMode="auto">
          <a:xfrm>
            <a:off x="698500" y="440266"/>
            <a:ext cx="3605640" cy="1016001"/>
          </a:xfrm>
          <a:prstGeom prst="rect">
            <a:avLst/>
          </a:prstGeom>
        </p:spPr>
        <p:txBody>
          <a:bodyPr/>
          <a:lstStyle>
            <a:lvl1pPr defTabSz="1716590">
              <a:defRPr sz="5950" spc="-117"/>
            </a:lvl1pPr>
          </a:lstStyle>
          <a:p>
            <a:pPr>
              <a:defRPr/>
            </a:pPr>
            <a:r>
              <a:rPr/>
              <a:t>ChatGPT</a:t>
            </a:r>
            <a:endParaRPr/>
          </a:p>
        </p:txBody>
      </p:sp>
      <p:pic>
        <p:nvPicPr>
          <p:cNvPr id="545" name="chatgpt-version-1500x348.jpg" descr="chatgpt-version-1500x348.jpg"/>
          <p:cNvPicPr>
            <a:picLocks noChangeAspect="1"/>
          </p:cNvPicPr>
          <p:nvPr/>
        </p:nvPicPr>
        <p:blipFill>
          <a:blip r:embed="rId5"/>
          <a:stretch/>
        </p:blipFill>
        <p:spPr bwMode="auto">
          <a:xfrm>
            <a:off x="2683" y="6376601"/>
            <a:ext cx="12999433" cy="3015870"/>
          </a:xfrm>
          <a:prstGeom prst="rect">
            <a:avLst/>
          </a:prstGeom>
          <a:ln w="12700">
            <a:miter lim="400000"/>
          </a:ln>
        </p:spPr>
      </p:pic>
      <p:sp>
        <p:nvSpPr>
          <p:cNvPr id="546" name="korlátozott ismeretek a világról és a 2021 utáni eseményekről"/>
          <p:cNvSpPr txBox="1"/>
          <p:nvPr/>
        </p:nvSpPr>
        <p:spPr bwMode="auto">
          <a:xfrm>
            <a:off x="6578168" y="231723"/>
            <a:ext cx="5798926" cy="1030349"/>
          </a:xfrm>
          <a:prstGeom prst="rect">
            <a:avLst/>
          </a:prstGeom>
          <a:solidFill>
            <a:srgbClr val="ED220D"/>
          </a:solidFill>
          <a:ln w="12700">
            <a:miter lim="400000"/>
          </a:ln>
        </p:spPr>
        <p:txBody>
          <a:bodyPr lIns="50800" tIns="50800" rIns="50800" bIns="50800" anchor="ctr">
            <a:spAutoFit/>
          </a:bodyPr>
          <a:lstStyle>
            <a:lvl1pPr defTabSz="584200">
              <a:defRPr sz="3000">
                <a:solidFill>
                  <a:srgbClr val="FFFFFF"/>
                </a:solidFill>
                <a:latin typeface="Helvetica Neue Medium"/>
                <a:ea typeface="Helvetica Neue Medium"/>
                <a:cs typeface="Helvetica Neue Medium"/>
              </a:defRPr>
            </a:lvl1pPr>
          </a:lstStyle>
          <a:p>
            <a:pPr>
              <a:defRPr/>
            </a:pPr>
            <a:r>
              <a:rPr/>
              <a:t>korlátozott ismeretek a világról és a 2021 utáni eseményekről</a:t>
            </a:r>
            <a:endParaRPr/>
          </a:p>
        </p:txBody>
      </p:sp>
      <p:sp>
        <p:nvSpPr>
          <p:cNvPr id="547" name="Generative Pre-trained Transformer"/>
          <p:cNvSpPr txBox="1"/>
          <p:nvPr/>
        </p:nvSpPr>
        <p:spPr bwMode="auto">
          <a:xfrm>
            <a:off x="688449" y="1351339"/>
            <a:ext cx="7267424" cy="1256003"/>
          </a:xfrm>
          <a:prstGeom prst="rect">
            <a:avLst/>
          </a:prstGeom>
          <a:ln w="12700">
            <a:miter lim="400000"/>
          </a:ln>
        </p:spPr>
        <p:txBody>
          <a:bodyPr lIns="50800" tIns="50800" rIns="50800" bIns="50800" anchor="ctr">
            <a:spAutoFit/>
          </a:bodyPr>
          <a:lstStyle>
            <a:lvl1pPr algn="l" defTabSz="587022">
              <a:defRPr sz="3800" b="1">
                <a:solidFill>
                  <a:srgbClr val="000000"/>
                </a:solidFill>
              </a:defRPr>
            </a:lvl1pPr>
          </a:lstStyle>
          <a:p>
            <a:pPr>
              <a:defRPr/>
            </a:pPr>
            <a:r>
              <a:rPr/>
              <a:t>Generative Pre-trained Transformer</a:t>
            </a:r>
            <a:endParaRPr/>
          </a:p>
        </p:txBody>
      </p:sp>
      <p:pic>
        <p:nvPicPr>
          <p:cNvPr id="548" name="openai-featured.jpg" descr="openai-featured.jpg"/>
          <p:cNvPicPr>
            <a:picLocks noChangeAspect="1"/>
          </p:cNvPicPr>
          <p:nvPr/>
        </p:nvPicPr>
        <p:blipFill>
          <a:blip r:embed="rId6"/>
          <a:stretch/>
        </p:blipFill>
        <p:spPr bwMode="auto">
          <a:xfrm>
            <a:off x="4190571" y="377605"/>
            <a:ext cx="2150340" cy="7384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47"/>
                                        </p:tgtEl>
                                        <p:attrNameLst>
                                          <p:attrName>style.visibility</p:attrName>
                                        </p:attrNameLst>
                                      </p:cBhvr>
                                      <p:to>
                                        <p:strVal val="visible"/>
                                      </p:to>
                                    </p:set>
                                    <p:animEffect transition="in" filter="fade">
                                      <p:cBhvr>
                                        <p:cTn id="7" dur="3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546"/>
                                        </p:tgtEl>
                                        <p:attrNameLst>
                                          <p:attrName>style.visibility</p:attrName>
                                        </p:attrNameLst>
                                      </p:cBhvr>
                                      <p:to>
                                        <p:strVal val="visible"/>
                                      </p:to>
                                    </p:set>
                                    <p:animEffect transition="in" filter="fade">
                                      <p:cBhvr>
                                        <p:cTn id="12" dur="4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42"/>
                                        </p:tgtEl>
                                        <p:attrNameLst>
                                          <p:attrName>style.visibility</p:attrName>
                                        </p:attrNameLst>
                                      </p:cBhvr>
                                      <p:to>
                                        <p:strVal val="visible"/>
                                      </p:to>
                                    </p:set>
                                    <p:animEffect transition="in" filter="fade">
                                      <p:cBhvr>
                                        <p:cTn id="17" dur="200"/>
                                        <p:tgtEl>
                                          <p:spTgt spid="5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45"/>
                                        </p:tgtEl>
                                        <p:attrNameLst>
                                          <p:attrName>style.visibility</p:attrName>
                                        </p:attrNameLst>
                                      </p:cBhvr>
                                      <p:to>
                                        <p:strVal val="visible"/>
                                      </p:to>
                                    </p:set>
                                    <p:animEffect transition="in" filter="fade">
                                      <p:cBhvr>
                                        <p:cTn id="22" dur="300"/>
                                        <p:tgtEl>
                                          <p:spTgt spid="5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43"/>
                                        </p:tgtEl>
                                        <p:attrNameLst>
                                          <p:attrName>style.visibility</p:attrName>
                                        </p:attrNameLst>
                                      </p:cBhvr>
                                      <p:to>
                                        <p:strVal val="visible"/>
                                      </p:to>
                                    </p:set>
                                    <p:animEffect transition="in" filter="fade">
                                      <p:cBhvr>
                                        <p:cTn id="27" dur="2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52" name="ChatGPT"/>
          <p:cNvSpPr txBox="1">
            <a:spLocks noGrp="1"/>
          </p:cNvSpPr>
          <p:nvPr>
            <p:ph type="title"/>
          </p:nvPr>
        </p:nvSpPr>
        <p:spPr bwMode="auto">
          <a:xfrm>
            <a:off x="698500" y="440266"/>
            <a:ext cx="3605640" cy="1016001"/>
          </a:xfrm>
          <a:prstGeom prst="rect">
            <a:avLst/>
          </a:prstGeom>
        </p:spPr>
        <p:txBody>
          <a:bodyPr/>
          <a:lstStyle>
            <a:lvl1pPr defTabSz="1716590">
              <a:defRPr sz="5950" spc="-117"/>
            </a:lvl1pPr>
          </a:lstStyle>
          <a:p>
            <a:pPr>
              <a:defRPr/>
            </a:pPr>
            <a:r>
              <a:rPr/>
              <a:t>ChatGPT</a:t>
            </a:r>
            <a:endParaRPr/>
          </a:p>
        </p:txBody>
      </p:sp>
      <p:sp>
        <p:nvSpPr>
          <p:cNvPr id="553" name="Verziók"/>
          <p:cNvSpPr txBox="1"/>
          <p:nvPr/>
        </p:nvSpPr>
        <p:spPr bwMode="auto">
          <a:xfrm>
            <a:off x="825500" y="1346942"/>
            <a:ext cx="2536397" cy="686881"/>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rPr/>
              <a:t>Verziók</a:t>
            </a:r>
            <a:endParaRPr/>
          </a:p>
        </p:txBody>
      </p:sp>
      <p:pic>
        <p:nvPicPr>
          <p:cNvPr id="554" name="ksnip_20230416-115428.png" descr="ksnip_20230416-115428.png"/>
          <p:cNvPicPr>
            <a:picLocks noChangeAspect="1"/>
          </p:cNvPicPr>
          <p:nvPr/>
        </p:nvPicPr>
        <p:blipFill>
          <a:blip r:embed="rId3"/>
          <a:stretch/>
        </p:blipFill>
        <p:spPr bwMode="auto">
          <a:xfrm>
            <a:off x="6983498" y="-33634"/>
            <a:ext cx="6044654" cy="4293023"/>
          </a:xfrm>
          <a:prstGeom prst="rect">
            <a:avLst/>
          </a:prstGeom>
          <a:ln w="12700">
            <a:miter lim="400000"/>
          </a:ln>
        </p:spPr>
      </p:pic>
      <p:sp>
        <p:nvSpPr>
          <p:cNvPr id="555" name="GPT-3  : 175 milliárd paraméter GPT-4  :      1.8 billió paraméter"/>
          <p:cNvSpPr txBox="1"/>
          <p:nvPr/>
        </p:nvSpPr>
        <p:spPr bwMode="auto">
          <a:xfrm>
            <a:off x="5900221" y="4248499"/>
            <a:ext cx="6941873" cy="1260199"/>
          </a:xfrm>
          <a:prstGeom prst="rect">
            <a:avLst/>
          </a:prstGeom>
          <a:ln w="12700">
            <a:miter lim="400000"/>
          </a:ln>
        </p:spPr>
        <p:txBody>
          <a:bodyPr wrap="none" lIns="50800" tIns="50800" rIns="50800" bIns="50800" anchor="ctr">
            <a:spAutoFit/>
          </a:bodyPr>
          <a:lstStyle/>
          <a:p>
            <a:pPr algn="l">
              <a:defRPr sz="3800" b="1">
                <a:solidFill>
                  <a:srgbClr val="000000"/>
                </a:solidFill>
              </a:defRPr>
            </a:pPr>
            <a:r>
              <a:rPr/>
              <a:t>GPT-3: 175 milliárd paraméter</a:t>
            </a:r>
            <a:br>
              <a:rPr/>
            </a:br>
            <a:r>
              <a:rPr/>
              <a:t>GPT-4: 1.8 billió paraméter</a:t>
            </a:r>
            <a:endParaRPr/>
          </a:p>
        </p:txBody>
      </p:sp>
      <p:sp>
        <p:nvSpPr>
          <p:cNvPr id="556" name="Egy 1 GB-os (gigabájtos) adatkészlet körülbelül 400 000 oldalnyi szöveget tartalmaz. (Ha kb 500 szó van 1 oldalon átlagosan)"/>
          <p:cNvSpPr txBox="1"/>
          <p:nvPr/>
        </p:nvSpPr>
        <p:spPr bwMode="auto">
          <a:xfrm>
            <a:off x="193649" y="7686744"/>
            <a:ext cx="6045163" cy="1107799"/>
          </a:xfrm>
          <a:prstGeom prst="rect">
            <a:avLst/>
          </a:prstGeom>
          <a:ln w="12700">
            <a:miter lim="400000"/>
          </a:ln>
        </p:spPr>
        <p:txBody>
          <a:bodyPr lIns="50800" tIns="50800" rIns="50800" bIns="50800" anchor="ctr">
            <a:spAutoFit/>
          </a:bodyPr>
          <a:lstStyle>
            <a:lvl1pPr algn="l">
              <a:defRPr sz="2200" i="1"/>
            </a:lvl1pPr>
          </a:lstStyle>
          <a:p>
            <a:pPr>
              <a:defRPr/>
            </a:pPr>
            <a:r>
              <a:rPr/>
              <a:t>Egy 1 GB-os (gigabájtos) adatkészlet körülbelül 400 000 oldalnyi szöveget tartalmaz. (Ha kb</a:t>
            </a:r>
            <a:r>
              <a:rPr lang="hu-HU"/>
              <a:t>.</a:t>
            </a:r>
            <a:r>
              <a:rPr/>
              <a:t> 500 szó van 1 oldalon átlagosan)</a:t>
            </a:r>
            <a:endParaRPr/>
          </a:p>
        </p:txBody>
      </p:sp>
      <p:grpSp>
        <p:nvGrpSpPr>
          <p:cNvPr id="559" name="Group"/>
          <p:cNvGrpSpPr/>
          <p:nvPr/>
        </p:nvGrpSpPr>
        <p:grpSpPr bwMode="auto">
          <a:xfrm>
            <a:off x="91065" y="4752787"/>
            <a:ext cx="5686467" cy="2508907"/>
            <a:chOff x="0" y="0"/>
            <a:chExt cx="5686465" cy="2508905"/>
          </a:xfrm>
        </p:grpSpPr>
        <p:sp>
          <p:nvSpPr>
            <p:cNvPr id="557" name="GPT-3 45 terabyte…"/>
            <p:cNvSpPr txBox="1"/>
            <p:nvPr/>
          </p:nvSpPr>
          <p:spPr bwMode="auto">
            <a:xfrm>
              <a:off x="0" y="1127377"/>
              <a:ext cx="5686466" cy="1381529"/>
            </a:xfrm>
            <a:prstGeom prst="rect">
              <a:avLst/>
            </a:prstGeom>
            <a:solidFill>
              <a:srgbClr val="00A1FF"/>
            </a:solidFill>
            <a:ln w="12700" cap="flat">
              <a:noFill/>
              <a:miter lim="400000"/>
            </a:ln>
            <a:effectLst/>
          </p:spPr>
          <p:txBody>
            <a:bodyPr wrap="square" lIns="50800" tIns="50800" rIns="50800" bIns="50800" numCol="1" anchor="ctr">
              <a:spAutoFit/>
            </a:bodyPr>
            <a:lstStyle/>
            <a:p>
              <a:pPr defTabSz="584200">
                <a:defRPr sz="4200">
                  <a:solidFill>
                    <a:srgbClr val="000000"/>
                  </a:solidFill>
                  <a:latin typeface="Helvetica Neue Medium"/>
                  <a:ea typeface="Helvetica Neue Medium"/>
                  <a:cs typeface="Helvetica Neue Medium"/>
                </a:defRPr>
              </a:pPr>
              <a:r>
                <a:rPr/>
                <a:t>GPT-3 45 terabyte</a:t>
              </a:r>
              <a:endParaRPr/>
            </a:p>
            <a:p>
              <a:pPr defTabSz="584200">
                <a:defRPr sz="4200">
                  <a:solidFill>
                    <a:srgbClr val="000000"/>
                  </a:solidFill>
                  <a:latin typeface="Helvetica Neue Medium"/>
                  <a:ea typeface="Helvetica Neue Medium"/>
                  <a:cs typeface="Helvetica Neue Medium"/>
                </a:defRPr>
              </a:pPr>
              <a:r>
                <a:rPr/>
                <a:t>GPT-4 1000 terabyte</a:t>
              </a:r>
              <a:endParaRPr/>
            </a:p>
          </p:txBody>
        </p:sp>
        <p:sp>
          <p:nvSpPr>
            <p:cNvPr id="558" name="Train Adat"/>
            <p:cNvSpPr txBox="1"/>
            <p:nvPr/>
          </p:nvSpPr>
          <p:spPr bwMode="auto">
            <a:xfrm>
              <a:off x="1040413" y="0"/>
              <a:ext cx="3605640" cy="895244"/>
            </a:xfrm>
            <a:prstGeom prst="rect">
              <a:avLst/>
            </a:prstGeom>
            <a:solidFill>
              <a:srgbClr val="00A1FF"/>
            </a:solidFill>
            <a:ln w="12700" cap="flat">
              <a:noFill/>
              <a:miter lim="400000"/>
            </a:ln>
            <a:effectLst/>
          </p:spPr>
          <p:txBody>
            <a:bodyPr wrap="square" lIns="50800" tIns="50800" rIns="50800" bIns="50800" numCol="1" anchor="ctr">
              <a:spAutoFit/>
            </a:bodyPr>
            <a:lstStyle>
              <a:lvl1pPr defTabSz="584200">
                <a:defRPr sz="5200">
                  <a:solidFill>
                    <a:srgbClr val="000000"/>
                  </a:solidFill>
                  <a:latin typeface="Helvetica Neue Medium"/>
                  <a:ea typeface="Helvetica Neue Medium"/>
                  <a:cs typeface="Helvetica Neue Medium"/>
                </a:defRPr>
              </a:lvl1pPr>
            </a:lstStyle>
            <a:p>
              <a:pPr>
                <a:defRPr/>
              </a:pPr>
              <a:r>
                <a:rPr/>
                <a:t>Train Adat</a:t>
              </a:r>
              <a:endParaRPr/>
            </a:p>
          </p:txBody>
        </p:sp>
      </p:grpSp>
      <p:sp>
        <p:nvSpPr>
          <p:cNvPr id="560" name="A GPT-4 jelenleg 3 óránként 25 üzenetre válaszol."/>
          <p:cNvSpPr txBox="1"/>
          <p:nvPr/>
        </p:nvSpPr>
        <p:spPr bwMode="auto">
          <a:xfrm>
            <a:off x="7107300" y="6728409"/>
            <a:ext cx="5343103" cy="985879"/>
          </a:xfrm>
          <a:prstGeom prst="rect">
            <a:avLst/>
          </a:prstGeom>
          <a:solidFill>
            <a:srgbClr val="ED220D"/>
          </a:solidFill>
          <a:ln w="12700">
            <a:miter lim="400000"/>
          </a:ln>
        </p:spPr>
        <p:txBody>
          <a:bodyPr lIns="50800" tIns="50800" rIns="50800" bIns="50800" anchor="ctr">
            <a:spAutoFit/>
          </a:bodyPr>
          <a:lstStyle>
            <a:lvl1pPr defTabSz="584200">
              <a:defRPr sz="2900">
                <a:solidFill>
                  <a:srgbClr val="FFFFFF"/>
                </a:solidFill>
                <a:latin typeface="Helvetica Neue Medium"/>
                <a:ea typeface="Helvetica Neue Medium"/>
                <a:cs typeface="Helvetica Neue Medium"/>
              </a:defRPr>
            </a:lvl1pPr>
          </a:lstStyle>
          <a:p>
            <a:pPr>
              <a:defRPr/>
            </a:pPr>
            <a:r>
              <a:rPr/>
              <a:t>A GPT-4 jelenleg 3 óránként </a:t>
            </a:r>
            <a:br>
              <a:rPr/>
            </a:br>
            <a:r>
              <a:rPr/>
              <a:t>25 üzenetre válaszol.</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54"/>
                                        </p:tgtEl>
                                        <p:attrNameLst>
                                          <p:attrName>style.visibility</p:attrName>
                                        </p:attrNameLst>
                                      </p:cBhvr>
                                      <p:to>
                                        <p:strVal val="visible"/>
                                      </p:to>
                                    </p:set>
                                    <p:animEffect transition="in" filter="fade">
                                      <p:cBhvr>
                                        <p:cTn id="7" dur="2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555"/>
                                        </p:tgtEl>
                                        <p:attrNameLst>
                                          <p:attrName>style.visibility</p:attrName>
                                        </p:attrNameLst>
                                      </p:cBhvr>
                                      <p:to>
                                        <p:strVal val="visible"/>
                                      </p:to>
                                    </p:set>
                                    <p:animEffect transition="in" filter="fade">
                                      <p:cBhvr>
                                        <p:cTn id="12" dur="300"/>
                                        <p:tgtEl>
                                          <p:spTgt spid="5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559"/>
                                        </p:tgtEl>
                                        <p:attrNameLst>
                                          <p:attrName>style.visibility</p:attrName>
                                        </p:attrNameLst>
                                      </p:cBhvr>
                                      <p:to>
                                        <p:strVal val="visible"/>
                                      </p:to>
                                    </p:set>
                                    <p:animEffect transition="in" filter="fade">
                                      <p:cBhvr>
                                        <p:cTn id="17" dur="200"/>
                                        <p:tgtEl>
                                          <p:spTgt spid="5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556"/>
                                        </p:tgtEl>
                                        <p:attrNameLst>
                                          <p:attrName>style.visibility</p:attrName>
                                        </p:attrNameLst>
                                      </p:cBhvr>
                                      <p:to>
                                        <p:strVal val="visible"/>
                                      </p:to>
                                    </p:set>
                                    <p:animEffect transition="in" filter="fade">
                                      <p:cBhvr>
                                        <p:cTn id="22" dur="300"/>
                                        <p:tgtEl>
                                          <p:spTgt spid="5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560"/>
                                        </p:tgtEl>
                                        <p:attrNameLst>
                                          <p:attrName>style.visibility</p:attrName>
                                        </p:attrNameLst>
                                      </p:cBhvr>
                                      <p:to>
                                        <p:strVal val="visible"/>
                                      </p:to>
                                    </p:set>
                                    <p:animEffect transition="in" filter="fade">
                                      <p:cBhvr>
                                        <p:cTn id="27" dur="3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70" name="Screenshot 2023-04-16 at 0.46.40.png" descr="Screenshot 2023-04-16 at 0.46.40.png"/>
          <p:cNvPicPr>
            <a:picLocks noChangeAspect="1"/>
          </p:cNvPicPr>
          <p:nvPr/>
        </p:nvPicPr>
        <p:blipFill>
          <a:blip r:embed="rId2"/>
          <a:stretch/>
        </p:blipFill>
        <p:spPr bwMode="auto">
          <a:xfrm>
            <a:off x="1473200" y="2203049"/>
            <a:ext cx="10312400" cy="7518400"/>
          </a:xfrm>
          <a:prstGeom prst="rect">
            <a:avLst/>
          </a:prstGeom>
          <a:ln w="12700">
            <a:miter lim="400000"/>
          </a:ln>
        </p:spPr>
      </p:pic>
      <p:sp>
        <p:nvSpPr>
          <p:cNvPr id="571" name="ChatGPT"/>
          <p:cNvSpPr txBox="1">
            <a:spLocks noGrp="1"/>
          </p:cNvSpPr>
          <p:nvPr>
            <p:ph type="title"/>
          </p:nvPr>
        </p:nvSpPr>
        <p:spPr bwMode="auto">
          <a:prstGeom prst="rect">
            <a:avLst/>
          </a:prstGeom>
        </p:spPr>
        <p:txBody>
          <a:bodyPr/>
          <a:lstStyle>
            <a:lvl1pPr defTabSz="1716590">
              <a:defRPr sz="5950" spc="-117"/>
            </a:lvl1pPr>
          </a:lstStyle>
          <a:p>
            <a:pPr>
              <a:defRPr/>
            </a:pPr>
            <a:r>
              <a:rPr/>
              <a:t>ChatGPT</a:t>
            </a:r>
            <a:endParaRPr/>
          </a:p>
        </p:txBody>
      </p:sp>
      <p:sp>
        <p:nvSpPr>
          <p:cNvPr id="572" name="Programozás"/>
          <p:cNvSpPr txBox="1"/>
          <p:nvPr/>
        </p:nvSpPr>
        <p:spPr bwMode="auto">
          <a:xfrm>
            <a:off x="825500" y="1346942"/>
            <a:ext cx="11607800"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rPr/>
              <a:t>Programozás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74" name="Screenshot 2023-04-15 at 21.30.35.png" descr="Screenshot 2023-04-15 at 21.30.35.png"/>
          <p:cNvPicPr>
            <a:picLocks noChangeAspect="1"/>
          </p:cNvPicPr>
          <p:nvPr/>
        </p:nvPicPr>
        <p:blipFill>
          <a:blip r:embed="rId2"/>
          <a:stretch/>
        </p:blipFill>
        <p:spPr bwMode="auto">
          <a:xfrm>
            <a:off x="659010" y="839829"/>
            <a:ext cx="11686712" cy="74402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76" name="Screenshot 2023-04-15 at 21.14.37.png" descr="Screenshot 2023-04-15 at 21.14.37.png"/>
          <p:cNvPicPr>
            <a:picLocks noChangeAspect="1"/>
          </p:cNvPicPr>
          <p:nvPr/>
        </p:nvPicPr>
        <p:blipFill>
          <a:blip r:embed="rId2"/>
          <a:stretch/>
        </p:blipFill>
        <p:spPr bwMode="auto">
          <a:xfrm>
            <a:off x="427380" y="2198353"/>
            <a:ext cx="12191285" cy="7512469"/>
          </a:xfrm>
          <a:prstGeom prst="rect">
            <a:avLst/>
          </a:prstGeom>
          <a:ln w="12700">
            <a:miter lim="400000"/>
          </a:ln>
        </p:spPr>
      </p:pic>
      <p:sp>
        <p:nvSpPr>
          <p:cNvPr id="577" name="ChatGPT"/>
          <p:cNvSpPr txBox="1">
            <a:spLocks noGrp="1"/>
          </p:cNvSpPr>
          <p:nvPr>
            <p:ph type="title"/>
          </p:nvPr>
        </p:nvSpPr>
        <p:spPr bwMode="auto">
          <a:prstGeom prst="rect">
            <a:avLst/>
          </a:prstGeom>
        </p:spPr>
        <p:txBody>
          <a:bodyPr/>
          <a:lstStyle>
            <a:lvl1pPr defTabSz="1716590">
              <a:defRPr sz="5950" spc="-117"/>
            </a:lvl1pPr>
          </a:lstStyle>
          <a:p>
            <a:pPr>
              <a:defRPr/>
            </a:pPr>
            <a:r>
              <a:rPr/>
              <a:t>ChatGPT</a:t>
            </a:r>
            <a:endParaRPr/>
          </a:p>
        </p:txBody>
      </p:sp>
      <p:sp>
        <p:nvSpPr>
          <p:cNvPr id="578" name="Előadás készítés"/>
          <p:cNvSpPr txBox="1"/>
          <p:nvPr/>
        </p:nvSpPr>
        <p:spPr bwMode="auto">
          <a:xfrm>
            <a:off x="719161" y="1417238"/>
            <a:ext cx="11607801" cy="1016002"/>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rPr/>
              <a:t>Előadás</a:t>
            </a:r>
            <a:r>
              <a:rPr lang="hu-HU"/>
              <a:t>-</a:t>
            </a:r>
            <a:r>
              <a:rPr/>
              <a:t>készítés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80" name="Screenshot 2023-04-17 at 19.51.22.png" descr="Screenshot 2023-04-17 at 19.51.22.png"/>
          <p:cNvPicPr>
            <a:picLocks noChangeAspect="1"/>
          </p:cNvPicPr>
          <p:nvPr/>
        </p:nvPicPr>
        <p:blipFill>
          <a:blip r:embed="rId2"/>
          <a:stretch/>
        </p:blipFill>
        <p:spPr bwMode="auto">
          <a:xfrm flipH="0" flipV="0">
            <a:off x="40534" y="4466896"/>
            <a:ext cx="12957917" cy="4567812"/>
          </a:xfrm>
          <a:prstGeom prst="rect">
            <a:avLst/>
          </a:prstGeom>
          <a:ln w="12700">
            <a:miter lim="400000"/>
          </a:ln>
        </p:spPr>
      </p:pic>
      <p:grpSp>
        <p:nvGrpSpPr>
          <p:cNvPr id="585" name="Group"/>
          <p:cNvGrpSpPr/>
          <p:nvPr/>
        </p:nvGrpSpPr>
        <p:grpSpPr bwMode="auto">
          <a:xfrm>
            <a:off x="7377327" y="1449093"/>
            <a:ext cx="5265262" cy="3646234"/>
            <a:chOff x="-127000" y="-88900"/>
            <a:chExt cx="5265260" cy="3646232"/>
          </a:xfrm>
        </p:grpSpPr>
        <p:grpSp>
          <p:nvGrpSpPr>
            <p:cNvPr id="583" name="Screenshot 2023-04-17 at 20.09.34.png"/>
            <p:cNvGrpSpPr/>
            <p:nvPr/>
          </p:nvGrpSpPr>
          <p:grpSpPr bwMode="auto">
            <a:xfrm>
              <a:off x="-127000" y="-88900"/>
              <a:ext cx="5265261" cy="3646233"/>
              <a:chOff x="0" y="0"/>
              <a:chExt cx="5265260" cy="3646232"/>
            </a:xfrm>
          </p:grpSpPr>
          <p:pic>
            <p:nvPicPr>
              <p:cNvPr id="582" name="Screenshot 2023-04-17 at 20.09.34.png" descr="Screenshot 2023-04-17 at 20.09.34.png"/>
              <p:cNvPicPr>
                <a:picLocks noChangeAspect="1"/>
              </p:cNvPicPr>
              <p:nvPr/>
            </p:nvPicPr>
            <p:blipFill>
              <a:blip r:embed="rId3"/>
              <a:stretch/>
            </p:blipFill>
            <p:spPr bwMode="auto">
              <a:xfrm>
                <a:off x="127000" y="88900"/>
                <a:ext cx="5011261" cy="3316033"/>
              </a:xfrm>
              <a:prstGeom prst="rect">
                <a:avLst/>
              </a:prstGeom>
              <a:ln>
                <a:noFill/>
              </a:ln>
              <a:effectLst/>
            </p:spPr>
          </p:pic>
          <p:pic>
            <p:nvPicPr>
              <p:cNvPr id="581" name="Screenshot 2023-04-17 at 20.09.34.png" descr="Screenshot 2023-04-17 at 20.09.34.png"/>
              <p:cNvPicPr/>
              <p:nvPr/>
            </p:nvPicPr>
            <p:blipFill>
              <a:blip r:embed="rId4"/>
              <a:stretch/>
            </p:blipFill>
            <p:spPr bwMode="auto">
              <a:xfrm>
                <a:off x="0" y="0"/>
                <a:ext cx="5265261" cy="3646233"/>
              </a:xfrm>
              <a:prstGeom prst="rect">
                <a:avLst/>
              </a:prstGeom>
              <a:effectLst/>
            </p:spPr>
          </p:pic>
        </p:grpSp>
        <p:sp>
          <p:nvSpPr>
            <p:cNvPr id="584" name="Hallucináció"/>
            <p:cNvSpPr txBox="1"/>
            <p:nvPr/>
          </p:nvSpPr>
          <p:spPr bwMode="auto">
            <a:xfrm>
              <a:off x="797822" y="1336289"/>
              <a:ext cx="3415616" cy="795855"/>
            </a:xfrm>
            <a:prstGeom prst="rect">
              <a:avLst/>
            </a:prstGeom>
            <a:noFill/>
            <a:ln w="12700" cap="flat">
              <a:noFill/>
              <a:miter lim="400000"/>
            </a:ln>
            <a:effectLst/>
          </p:spPr>
          <p:txBody>
            <a:bodyPr wrap="none" lIns="50800" tIns="50800" rIns="50800" bIns="50800" numCol="1" anchor="ctr">
              <a:spAutoFit/>
            </a:bodyPr>
            <a:lstStyle>
              <a:lvl1pPr defTabSz="584200">
                <a:defRPr sz="4600">
                  <a:solidFill>
                    <a:srgbClr val="FFFFFF"/>
                  </a:solidFill>
                  <a:latin typeface="Helvetica Neue Medium"/>
                  <a:ea typeface="Helvetica Neue Medium"/>
                  <a:cs typeface="Helvetica Neue Medium"/>
                </a:defRPr>
              </a:lvl1pPr>
            </a:lstStyle>
            <a:p>
              <a:pPr>
                <a:defRPr/>
              </a:pPr>
              <a:r>
                <a:rPr/>
                <a:t>Hallucináció</a:t>
              </a:r>
              <a:endParaRPr/>
            </a:p>
          </p:txBody>
        </p:sp>
      </p:grpSp>
      <p:sp>
        <p:nvSpPr>
          <p:cNvPr id="3" name="TextBox 2"/>
          <p:cNvSpPr txBox="1"/>
          <p:nvPr/>
        </p:nvSpPr>
        <p:spPr bwMode="auto">
          <a:xfrm>
            <a:off x="883572" y="1438053"/>
            <a:ext cx="6183467" cy="23778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l">
              <a:defRPr/>
            </a:pPr>
            <a:r>
              <a:rPr lang="en-GB" sz="3000" b="0" i="0">
                <a:solidFill>
                  <a:srgbClr val="343541"/>
                </a:solidFill>
                <a:latin typeface="Söhne"/>
              </a:rPr>
              <a:t>Írd</a:t>
            </a:r>
            <a:r>
              <a:rPr lang="en-GB" sz="3000" b="0" i="0">
                <a:solidFill>
                  <a:srgbClr val="343541"/>
                </a:solidFill>
                <a:latin typeface="Söhne"/>
              </a:rPr>
              <a:t> le Lengyel </a:t>
            </a:r>
            <a:r>
              <a:rPr lang="en-GB" sz="3000" b="0" i="0">
                <a:solidFill>
                  <a:srgbClr val="343541"/>
                </a:solidFill>
                <a:latin typeface="Söhne"/>
              </a:rPr>
              <a:t>Zsolt</a:t>
            </a:r>
            <a:r>
              <a:rPr lang="en-GB" sz="3000" b="0" i="0">
                <a:solidFill>
                  <a:srgbClr val="343541"/>
                </a:solidFill>
                <a:latin typeface="Söhne"/>
              </a:rPr>
              <a:t> </a:t>
            </a:r>
            <a:r>
              <a:rPr lang="en-GB" sz="3000" b="0" i="0">
                <a:solidFill>
                  <a:srgbClr val="343541"/>
                </a:solidFill>
                <a:latin typeface="Söhne"/>
              </a:rPr>
              <a:t>önéletrajzát</a:t>
            </a:r>
            <a:r>
              <a:rPr lang="en-GB" sz="3000" b="0" i="0">
                <a:solidFill>
                  <a:srgbClr val="343541"/>
                </a:solidFill>
                <a:latin typeface="Söhne"/>
              </a:rPr>
              <a:t>, </a:t>
            </a:r>
            <a:r>
              <a:rPr lang="en-GB" sz="3000" b="0" i="0">
                <a:solidFill>
                  <a:srgbClr val="343541"/>
                </a:solidFill>
                <a:latin typeface="Söhne"/>
              </a:rPr>
              <a:t>aki</a:t>
            </a:r>
            <a:r>
              <a:rPr lang="en-GB" sz="3000" b="0" i="0">
                <a:solidFill>
                  <a:srgbClr val="343541"/>
                </a:solidFill>
                <a:latin typeface="Söhne"/>
              </a:rPr>
              <a:t> 1987. </a:t>
            </a:r>
            <a:r>
              <a:rPr lang="en-GB" sz="3000" b="0" i="0">
                <a:solidFill>
                  <a:srgbClr val="343541"/>
                </a:solidFill>
                <a:latin typeface="Söhne"/>
              </a:rPr>
              <a:t>március</a:t>
            </a:r>
            <a:r>
              <a:rPr lang="en-GB" sz="3000" b="0" i="0">
                <a:solidFill>
                  <a:srgbClr val="343541"/>
                </a:solidFill>
                <a:latin typeface="Söhne"/>
              </a:rPr>
              <a:t> 10-én </a:t>
            </a:r>
            <a:r>
              <a:rPr lang="en-GB" sz="3000" b="0" i="0">
                <a:solidFill>
                  <a:srgbClr val="343541"/>
                </a:solidFill>
                <a:latin typeface="Söhne"/>
              </a:rPr>
              <a:t>született</a:t>
            </a:r>
            <a:r>
              <a:rPr lang="en-GB" sz="3000" b="0" i="0">
                <a:solidFill>
                  <a:srgbClr val="343541"/>
                </a:solidFill>
                <a:latin typeface="Söhne"/>
              </a:rPr>
              <a:t>, </a:t>
            </a:r>
            <a:r>
              <a:rPr lang="en-GB" sz="3000" b="0" i="0">
                <a:solidFill>
                  <a:srgbClr val="343541"/>
                </a:solidFill>
                <a:latin typeface="Söhne"/>
              </a:rPr>
              <a:t>és</a:t>
            </a:r>
            <a:r>
              <a:rPr lang="en-GB" sz="3000" b="0" i="0">
                <a:solidFill>
                  <a:srgbClr val="343541"/>
                </a:solidFill>
                <a:latin typeface="Söhne"/>
              </a:rPr>
              <a:t> </a:t>
            </a:r>
            <a:r>
              <a:rPr lang="en-GB" sz="3000" b="0" i="0">
                <a:solidFill>
                  <a:srgbClr val="343541"/>
                </a:solidFill>
                <a:latin typeface="Söhne"/>
              </a:rPr>
              <a:t>térj</a:t>
            </a:r>
            <a:r>
              <a:rPr lang="en-GB" sz="3000" b="0" i="0">
                <a:solidFill>
                  <a:srgbClr val="343541"/>
                </a:solidFill>
                <a:latin typeface="Söhne"/>
              </a:rPr>
              <a:t> ki </a:t>
            </a:r>
            <a:r>
              <a:rPr lang="en-GB" sz="3000" b="0" i="0">
                <a:solidFill>
                  <a:srgbClr val="343541"/>
                </a:solidFill>
                <a:latin typeface="Söhne"/>
              </a:rPr>
              <a:t>arra</a:t>
            </a:r>
            <a:r>
              <a:rPr lang="en-GB" sz="3000" b="0" i="0">
                <a:solidFill>
                  <a:srgbClr val="343541"/>
                </a:solidFill>
                <a:latin typeface="Söhne"/>
              </a:rPr>
              <a:t>, </a:t>
            </a:r>
            <a:r>
              <a:rPr lang="en-GB" sz="3000" b="0" i="0">
                <a:solidFill>
                  <a:srgbClr val="343541"/>
                </a:solidFill>
                <a:latin typeface="Söhne"/>
              </a:rPr>
              <a:t>hogy</a:t>
            </a:r>
            <a:r>
              <a:rPr lang="en-GB" sz="3000" b="0" i="0">
                <a:solidFill>
                  <a:srgbClr val="343541"/>
                </a:solidFill>
                <a:latin typeface="Söhne"/>
              </a:rPr>
              <a:t> </a:t>
            </a:r>
            <a:r>
              <a:rPr lang="en-GB" sz="3000" b="0" i="0">
                <a:solidFill>
                  <a:srgbClr val="343541"/>
                </a:solidFill>
                <a:latin typeface="Söhne"/>
              </a:rPr>
              <a:t>mikor</a:t>
            </a:r>
            <a:r>
              <a:rPr lang="en-GB" sz="3000" b="0" i="0">
                <a:solidFill>
                  <a:srgbClr val="343541"/>
                </a:solidFill>
                <a:latin typeface="Söhne"/>
              </a:rPr>
              <a:t> </a:t>
            </a:r>
            <a:r>
              <a:rPr lang="en-GB" sz="3000" b="0" i="0">
                <a:solidFill>
                  <a:srgbClr val="343541"/>
                </a:solidFill>
                <a:latin typeface="Söhne"/>
              </a:rPr>
              <a:t>milyen</a:t>
            </a:r>
            <a:r>
              <a:rPr lang="en-GB" sz="3000" b="0" i="0">
                <a:solidFill>
                  <a:srgbClr val="343541"/>
                </a:solidFill>
                <a:latin typeface="Söhne"/>
              </a:rPr>
              <a:t> Nobel-</a:t>
            </a:r>
            <a:r>
              <a:rPr lang="en-GB" sz="3000" b="0" i="0">
                <a:solidFill>
                  <a:srgbClr val="343541"/>
                </a:solidFill>
                <a:latin typeface="Söhne"/>
              </a:rPr>
              <a:t>díjakat</a:t>
            </a:r>
            <a:r>
              <a:rPr lang="en-GB" sz="3000" b="0" i="0">
                <a:solidFill>
                  <a:srgbClr val="343541"/>
                </a:solidFill>
                <a:latin typeface="Söhne"/>
              </a:rPr>
              <a:t> </a:t>
            </a:r>
            <a:r>
              <a:rPr lang="en-GB" sz="3000" b="0" i="0">
                <a:solidFill>
                  <a:srgbClr val="343541"/>
                </a:solidFill>
                <a:latin typeface="Söhne"/>
              </a:rPr>
              <a:t>kapott</a:t>
            </a:r>
            <a:r>
              <a:rPr lang="en-GB" sz="3000" b="0" i="0">
                <a:solidFill>
                  <a:srgbClr val="343541"/>
                </a:solidFill>
                <a:latin typeface="Söhne"/>
              </a:rPr>
              <a:t>! </a:t>
            </a:r>
            <a:r>
              <a:rPr lang="hu-HU" sz="3000" b="0" i="0">
                <a:solidFill>
                  <a:srgbClr val="343541"/>
                </a:solidFill>
                <a:latin typeface="Söhne"/>
              </a:rPr>
              <a:t>M</a:t>
            </a:r>
            <a:r>
              <a:rPr lang="en-GB" sz="3000" b="0" i="0">
                <a:solidFill>
                  <a:srgbClr val="343541"/>
                </a:solidFill>
                <a:latin typeface="Söhne"/>
              </a:rPr>
              <a:t>aximum </a:t>
            </a:r>
            <a:r>
              <a:rPr lang="en-GB" sz="3000" b="0" i="0">
                <a:solidFill>
                  <a:srgbClr val="343541"/>
                </a:solidFill>
                <a:latin typeface="Söhne"/>
              </a:rPr>
              <a:t>három</a:t>
            </a:r>
            <a:r>
              <a:rPr lang="en-GB" sz="3000" b="0" i="0">
                <a:solidFill>
                  <a:srgbClr val="343541"/>
                </a:solidFill>
                <a:latin typeface="Söhne"/>
              </a:rPr>
              <a:t> </a:t>
            </a:r>
            <a:r>
              <a:rPr lang="en-GB" sz="3000" b="0" i="0">
                <a:solidFill>
                  <a:srgbClr val="343541"/>
                </a:solidFill>
                <a:latin typeface="Söhne"/>
              </a:rPr>
              <a:t>mondatban</a:t>
            </a:r>
            <a:r>
              <a:rPr lang="en-GB" sz="3000" b="0" i="0">
                <a:solidFill>
                  <a:srgbClr val="343541"/>
                </a:solidFill>
                <a:latin typeface="Söhne"/>
              </a:rPr>
              <a:t> </a:t>
            </a:r>
            <a:r>
              <a:rPr lang="en-GB" sz="3000" b="0" i="0">
                <a:solidFill>
                  <a:srgbClr val="343541"/>
                </a:solidFill>
                <a:latin typeface="Söhne"/>
              </a:rPr>
              <a:t>válaszolj</a:t>
            </a:r>
            <a:r>
              <a:rPr lang="en-GB" sz="3000" b="0" i="0">
                <a:solidFill>
                  <a:srgbClr val="343541"/>
                </a:solidFill>
                <a:latin typeface="Söhne"/>
              </a:rPr>
              <a:t>!</a:t>
            </a:r>
            <a:endParaRPr sz="30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85"/>
                                        </p:tgtEl>
                                        <p:attrNameLst>
                                          <p:attrName>style.visibility</p:attrName>
                                        </p:attrNameLst>
                                      </p:cBhvr>
                                      <p:to>
                                        <p:strVal val="visible"/>
                                      </p:to>
                                    </p:set>
                                    <p:animEffect transition="in" filter="fade">
                                      <p:cBhvr>
                                        <p:cTn id="7" dur="2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87" name="Screenshot 2023-04-17 at 19.52.01.png" descr="Screenshot 2023-04-17 at 19.52.01.png"/>
          <p:cNvPicPr>
            <a:picLocks noChangeAspect="1"/>
          </p:cNvPicPr>
          <p:nvPr/>
        </p:nvPicPr>
        <p:blipFill>
          <a:blip r:embed="rId2"/>
          <a:stretch/>
        </p:blipFill>
        <p:spPr bwMode="auto">
          <a:xfrm>
            <a:off x="146979" y="3640016"/>
            <a:ext cx="12710842" cy="5463558"/>
          </a:xfrm>
          <a:prstGeom prst="rect">
            <a:avLst/>
          </a:prstGeom>
          <a:ln w="12700">
            <a:miter lim="400000"/>
          </a:ln>
        </p:spPr>
      </p:pic>
      <p:sp>
        <p:nvSpPr>
          <p:cNvPr id="2" name="TextBox 1"/>
          <p:cNvSpPr txBox="1"/>
          <p:nvPr/>
        </p:nvSpPr>
        <p:spPr bwMode="auto">
          <a:xfrm>
            <a:off x="989080" y="1543561"/>
            <a:ext cx="10529921" cy="10062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l">
              <a:defRPr/>
            </a:pPr>
            <a:r>
              <a:rPr lang="en-GB" sz="3000" b="0" i="0">
                <a:solidFill>
                  <a:srgbClr val="343541"/>
                </a:solidFill>
                <a:latin typeface="Söhne"/>
              </a:rPr>
              <a:t>Hány</a:t>
            </a:r>
            <a:r>
              <a:rPr lang="en-GB" sz="3000" b="0" i="0">
                <a:solidFill>
                  <a:srgbClr val="343541"/>
                </a:solidFill>
                <a:latin typeface="Söhne"/>
              </a:rPr>
              <a:t> Nobel-</a:t>
            </a:r>
            <a:r>
              <a:rPr lang="en-GB" sz="3000" b="0" i="0">
                <a:solidFill>
                  <a:srgbClr val="343541"/>
                </a:solidFill>
                <a:latin typeface="Söhne"/>
              </a:rPr>
              <a:t>díjat</a:t>
            </a:r>
            <a:r>
              <a:rPr lang="en-GB" sz="3000" b="0" i="0">
                <a:solidFill>
                  <a:srgbClr val="343541"/>
                </a:solidFill>
                <a:latin typeface="Söhne"/>
              </a:rPr>
              <a:t> </a:t>
            </a:r>
            <a:r>
              <a:rPr lang="en-GB" sz="3000" b="0" i="0">
                <a:solidFill>
                  <a:srgbClr val="343541"/>
                </a:solidFill>
                <a:latin typeface="Söhne"/>
              </a:rPr>
              <a:t>kapott</a:t>
            </a:r>
            <a:r>
              <a:rPr lang="en-GB" sz="3000" b="0" i="0">
                <a:solidFill>
                  <a:srgbClr val="343541"/>
                </a:solidFill>
                <a:latin typeface="Söhne"/>
              </a:rPr>
              <a:t> Lengyel </a:t>
            </a:r>
            <a:r>
              <a:rPr lang="en-GB" sz="3000" b="0" i="0">
                <a:solidFill>
                  <a:srgbClr val="343541"/>
                </a:solidFill>
                <a:latin typeface="Söhne"/>
              </a:rPr>
              <a:t>Zsolt</a:t>
            </a:r>
            <a:r>
              <a:rPr lang="en-GB" sz="3000" b="0" i="0">
                <a:solidFill>
                  <a:srgbClr val="343541"/>
                </a:solidFill>
                <a:latin typeface="Söhne"/>
              </a:rPr>
              <a:t>, </a:t>
            </a:r>
            <a:r>
              <a:rPr lang="en-GB" sz="3000" b="0" i="0">
                <a:solidFill>
                  <a:srgbClr val="343541"/>
                </a:solidFill>
                <a:latin typeface="Söhne"/>
              </a:rPr>
              <a:t>aki</a:t>
            </a:r>
            <a:r>
              <a:rPr lang="en-GB" sz="3000" b="0" i="0">
                <a:solidFill>
                  <a:srgbClr val="343541"/>
                </a:solidFill>
                <a:latin typeface="Söhne"/>
              </a:rPr>
              <a:t> 1987. </a:t>
            </a:r>
            <a:r>
              <a:rPr lang="en-GB" sz="3000" b="0" i="0">
                <a:solidFill>
                  <a:srgbClr val="343541"/>
                </a:solidFill>
                <a:latin typeface="Söhne"/>
              </a:rPr>
              <a:t>március</a:t>
            </a:r>
            <a:r>
              <a:rPr lang="en-GB" sz="3000" b="0" i="0">
                <a:solidFill>
                  <a:srgbClr val="343541"/>
                </a:solidFill>
                <a:latin typeface="Söhne"/>
              </a:rPr>
              <a:t> 10-én </a:t>
            </a:r>
            <a:r>
              <a:rPr lang="en-GB" sz="3000" b="0" i="0">
                <a:solidFill>
                  <a:srgbClr val="343541"/>
                </a:solidFill>
                <a:latin typeface="Söhne"/>
              </a:rPr>
              <a:t>született</a:t>
            </a:r>
            <a:r>
              <a:rPr lang="en-GB" sz="3000">
                <a:solidFill>
                  <a:srgbClr val="343541"/>
                </a:solidFill>
                <a:latin typeface="Söhne"/>
              </a:rPr>
              <a:t>?</a:t>
            </a:r>
            <a:endParaRPr sz="30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4"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rPr/>
              <a:t>Machine Learning</a:t>
            </a:r>
            <a:endParaRPr/>
          </a:p>
        </p:txBody>
      </p:sp>
      <p:sp>
        <p:nvSpPr>
          <p:cNvPr id="195"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rPr/>
              <a:t>Learning Paradigms</a:t>
            </a:r>
            <a:endParaRPr/>
          </a:p>
        </p:txBody>
      </p:sp>
      <p:sp>
        <p:nvSpPr>
          <p:cNvPr id="196" name="1. Felügyelt tanulás…"/>
          <p:cNvSpPr/>
          <p:nvPr/>
        </p:nvSpPr>
        <p:spPr bwMode="auto">
          <a:xfrm>
            <a:off x="3101907" y="2096283"/>
            <a:ext cx="6800986"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1. Felügyelt tanulás </a:t>
            </a:r>
            <a:endParaRPr/>
          </a:p>
          <a:p>
            <a:pPr defTabSz="584200">
              <a:defRPr sz="3200">
                <a:solidFill>
                  <a:srgbClr val="000000"/>
                </a:solidFill>
                <a:latin typeface="Helvetica Neue Medium"/>
                <a:ea typeface="Helvetica Neue Medium"/>
                <a:cs typeface="Helvetica Neue Medium"/>
              </a:defRPr>
            </a:pPr>
            <a:r>
              <a:rPr/>
              <a:t>(Supervised)</a:t>
            </a:r>
            <a:endParaRPr/>
          </a:p>
        </p:txBody>
      </p:sp>
      <p:sp>
        <p:nvSpPr>
          <p:cNvPr id="197" name="2. Nem felügyelt tanulás…"/>
          <p:cNvSpPr/>
          <p:nvPr/>
        </p:nvSpPr>
        <p:spPr bwMode="auto">
          <a:xfrm>
            <a:off x="3101907" y="3978878"/>
            <a:ext cx="6800986" cy="1754681"/>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2. Nem felügyelt tanulás</a:t>
            </a:r>
            <a:endParaRPr/>
          </a:p>
          <a:p>
            <a:pPr defTabSz="584200">
              <a:defRPr sz="3200">
                <a:solidFill>
                  <a:srgbClr val="000000"/>
                </a:solidFill>
                <a:latin typeface="Helvetica Neue Medium"/>
                <a:ea typeface="Helvetica Neue Medium"/>
                <a:cs typeface="Helvetica Neue Medium"/>
              </a:defRPr>
            </a:pPr>
            <a:r>
              <a:rPr/>
              <a:t>(Unsupervised)</a:t>
            </a:r>
            <a:endParaRPr/>
          </a:p>
        </p:txBody>
      </p:sp>
      <p:sp>
        <p:nvSpPr>
          <p:cNvPr id="198" name="3. Megerősítéses tanulás…"/>
          <p:cNvSpPr/>
          <p:nvPr/>
        </p:nvSpPr>
        <p:spPr bwMode="auto">
          <a:xfrm>
            <a:off x="3101908" y="5950373"/>
            <a:ext cx="6800984" cy="1797106"/>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3. Megerősítéses tanulás</a:t>
            </a:r>
            <a:endParaRPr/>
          </a:p>
          <a:p>
            <a:pPr defTabSz="584200">
              <a:defRPr sz="3200">
                <a:solidFill>
                  <a:srgbClr val="000000"/>
                </a:solidFill>
                <a:latin typeface="Helvetica Neue Medium"/>
                <a:ea typeface="Helvetica Neue Medium"/>
                <a:cs typeface="Helvetica Neue Medium"/>
              </a:defRPr>
            </a:pPr>
            <a:r>
              <a:rPr/>
              <a:t>(Reinforcement)</a:t>
            </a:r>
            <a:endParaRPr/>
          </a:p>
        </p:txBody>
      </p:sp>
      <p:sp>
        <p:nvSpPr>
          <p:cNvPr id="199" name="4. Tovább tanulás…"/>
          <p:cNvSpPr/>
          <p:nvPr/>
        </p:nvSpPr>
        <p:spPr bwMode="auto">
          <a:xfrm>
            <a:off x="3101908" y="7874800"/>
            <a:ext cx="6800984" cy="923280"/>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2300" i="1">
                <a:solidFill>
                  <a:srgbClr val="000000"/>
                </a:solidFill>
              </a:defRPr>
            </a:pPr>
            <a:r>
              <a:rPr/>
              <a:t>4. Tovább tanulás</a:t>
            </a:r>
            <a:endParaRPr/>
          </a:p>
          <a:p>
            <a:pPr defTabSz="584200">
              <a:defRPr sz="2300" i="1">
                <a:solidFill>
                  <a:srgbClr val="000000"/>
                </a:solidFill>
              </a:defRPr>
            </a:pPr>
            <a:r>
              <a:rPr/>
              <a:t>(Transfer Learning)</a:t>
            </a:r>
            <a:endParaRPr/>
          </a:p>
        </p:txBody>
      </p:sp>
      <p:sp>
        <p:nvSpPr>
          <p:cNvPr id="200" name="…"/>
          <p:cNvSpPr/>
          <p:nvPr/>
        </p:nvSpPr>
        <p:spPr bwMode="auto">
          <a:xfrm>
            <a:off x="3114608" y="8884241"/>
            <a:ext cx="6800984" cy="574239"/>
          </a:xfrm>
          <a:prstGeom prst="rect">
            <a:avLst/>
          </a:prstGeom>
          <a:solidFill>
            <a:schemeClr val="accent4">
              <a:hueOff val="-476017"/>
              <a:lumOff val="-10042"/>
            </a:schemeClr>
          </a:solidFill>
          <a:ln w="12700">
            <a:miter lim="400000"/>
          </a:ln>
        </p:spPr>
        <p:txBody>
          <a:bodyPr lIns="50800" tIns="50800" rIns="50800" bIns="50800" anchor="ctr"/>
          <a:lstStyle>
            <a:lvl1pPr defTabSz="584200">
              <a:defRPr sz="2300" i="1">
                <a:solidFill>
                  <a:srgbClr val="000000"/>
                </a:solidFill>
              </a:defRPr>
            </a:lvl1pPr>
          </a:lstStyle>
          <a:p>
            <a:pPr>
              <a:defRPr/>
            </a:pPr>
            <a:r>
              <a:rPr/>
              <a:t>…</a:t>
            </a:r>
            <a:endParaRPr/>
          </a:p>
        </p:txBody>
      </p:sp>
      <p:pic>
        <p:nvPicPr>
          <p:cNvPr id="201" name="Screenshot 2023-04-17 at 1.09.24.png" descr="Screenshot 2023-04-17 at 1.09.24.png"/>
          <p:cNvPicPr>
            <a:picLocks noChangeAspect="1"/>
          </p:cNvPicPr>
          <p:nvPr/>
        </p:nvPicPr>
        <p:blipFill>
          <a:blip r:embed="rId3"/>
          <a:stretch/>
        </p:blipFill>
        <p:spPr bwMode="auto">
          <a:xfrm>
            <a:off x="10225047" y="491254"/>
            <a:ext cx="2290286" cy="22351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89" name="Screenshot 2023-04-17 at 19.55.27.png" descr="Screenshot 2023-04-17 at 19.55.27.png"/>
          <p:cNvPicPr>
            <a:picLocks noChangeAspect="1"/>
          </p:cNvPicPr>
          <p:nvPr/>
        </p:nvPicPr>
        <p:blipFill>
          <a:blip r:embed="rId2"/>
          <a:stretch/>
        </p:blipFill>
        <p:spPr bwMode="auto">
          <a:xfrm>
            <a:off x="-32978" y="658776"/>
            <a:ext cx="13070756" cy="84360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91" name="Screenshot 2023-04-17 at 19.58.22.png" descr="Screenshot 2023-04-17 at 19.58.22.png"/>
          <p:cNvPicPr>
            <a:picLocks noChangeAspect="1"/>
          </p:cNvPicPr>
          <p:nvPr/>
        </p:nvPicPr>
        <p:blipFill>
          <a:blip r:embed="rId2"/>
          <a:stretch/>
        </p:blipFill>
        <p:spPr bwMode="auto">
          <a:xfrm flipH="0" flipV="0">
            <a:off x="856607" y="158119"/>
            <a:ext cx="11286151" cy="94419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93" name="maxresdefault.jpeg" descr="maxresdefault.jpeg"/>
          <p:cNvPicPr>
            <a:picLocks noChangeAspect="1"/>
          </p:cNvPicPr>
          <p:nvPr/>
        </p:nvPicPr>
        <p:blipFill>
          <a:blip r:embed="rId2"/>
          <a:stretch/>
        </p:blipFill>
        <p:spPr bwMode="auto">
          <a:xfrm>
            <a:off x="3282407" y="425805"/>
            <a:ext cx="6882096" cy="3871180"/>
          </a:xfrm>
          <a:prstGeom prst="rect">
            <a:avLst/>
          </a:prstGeom>
          <a:ln w="12700">
            <a:miter lim="400000"/>
          </a:ln>
        </p:spPr>
      </p:pic>
      <p:pic>
        <p:nvPicPr>
          <p:cNvPr id="594" name="Screenshot 2023-04-16 at 0.54.48.png" descr="Screenshot 2023-04-16 at 0.54.48.png"/>
          <p:cNvPicPr>
            <a:picLocks noChangeAspect="1"/>
          </p:cNvPicPr>
          <p:nvPr/>
        </p:nvPicPr>
        <p:blipFill>
          <a:blip r:embed="rId3"/>
          <a:stretch/>
        </p:blipFill>
        <p:spPr bwMode="auto">
          <a:xfrm>
            <a:off x="-158254" y="4853484"/>
            <a:ext cx="13321308" cy="49306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96" name="Screenshot 2023-04-15 at 21.27.37.png" descr="Screenshot 2023-04-15 at 21.27.37.png"/>
          <p:cNvPicPr>
            <a:picLocks noChangeAspect="1"/>
          </p:cNvPicPr>
          <p:nvPr/>
        </p:nvPicPr>
        <p:blipFill>
          <a:blip r:embed="rId3"/>
          <a:stretch/>
        </p:blipFill>
        <p:spPr bwMode="auto">
          <a:xfrm>
            <a:off x="-62322" y="-45485"/>
            <a:ext cx="8237341" cy="4185970"/>
          </a:xfrm>
          <a:prstGeom prst="rect">
            <a:avLst/>
          </a:prstGeom>
          <a:ln w="12700">
            <a:miter lim="400000"/>
          </a:ln>
        </p:spPr>
      </p:pic>
      <p:pic>
        <p:nvPicPr>
          <p:cNvPr id="597" name="Screenshot 2023-04-15 at 21.27.03.png" descr="Screenshot 2023-04-15 at 21.27.03.png"/>
          <p:cNvPicPr>
            <a:picLocks noChangeAspect="1"/>
          </p:cNvPicPr>
          <p:nvPr/>
        </p:nvPicPr>
        <p:blipFill>
          <a:blip r:embed="rId4"/>
          <a:stretch/>
        </p:blipFill>
        <p:spPr bwMode="auto">
          <a:xfrm flipH="0" flipV="0">
            <a:off x="1599568" y="3168974"/>
            <a:ext cx="11346814" cy="65311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597"/>
                                        </p:tgtEl>
                                        <p:attrNameLst>
                                          <p:attrName>style.visibility</p:attrName>
                                        </p:attrNameLst>
                                      </p:cBhvr>
                                      <p:to>
                                        <p:strVal val="visible"/>
                                      </p:to>
                                    </p:set>
                                    <p:animEffect transition="in" filter="fade">
                                      <p:cBhvr>
                                        <p:cTn id="7" dur="2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601" name="Screenshot 2023-04-15 at 21.28.16.png" descr="Screenshot 2023-04-15 at 21.28.16.png"/>
          <p:cNvPicPr>
            <a:picLocks noChangeAspect="1"/>
          </p:cNvPicPr>
          <p:nvPr/>
        </p:nvPicPr>
        <p:blipFill>
          <a:blip r:embed="rId3"/>
          <a:stretch/>
        </p:blipFill>
        <p:spPr bwMode="auto">
          <a:xfrm>
            <a:off x="849800" y="-60648"/>
            <a:ext cx="11305200" cy="99510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605" name="Screenshot 2023-04-16 at 0.57.10.png" descr="Screenshot 2023-04-16 at 0.57.10.png"/>
          <p:cNvPicPr>
            <a:picLocks noChangeAspect="1"/>
          </p:cNvPicPr>
          <p:nvPr/>
        </p:nvPicPr>
        <p:blipFill>
          <a:blip r:embed="rId3"/>
          <a:stretch/>
        </p:blipFill>
        <p:spPr bwMode="auto">
          <a:xfrm>
            <a:off x="4414176" y="275662"/>
            <a:ext cx="8421863" cy="4361922"/>
          </a:xfrm>
          <a:prstGeom prst="rect">
            <a:avLst/>
          </a:prstGeom>
          <a:ln w="12700">
            <a:miter lim="400000"/>
          </a:ln>
        </p:spPr>
      </p:pic>
      <p:pic>
        <p:nvPicPr>
          <p:cNvPr id="606" name="Screenshot 2023-04-16 at 0.57.57.png" descr="Screenshot 2023-04-16 at 0.57.57.png"/>
          <p:cNvPicPr>
            <a:picLocks noChangeAspect="1"/>
          </p:cNvPicPr>
          <p:nvPr/>
        </p:nvPicPr>
        <p:blipFill>
          <a:blip r:embed="rId4"/>
          <a:stretch/>
        </p:blipFill>
        <p:spPr bwMode="auto">
          <a:xfrm>
            <a:off x="-7297" y="3314902"/>
            <a:ext cx="9116999" cy="5138853"/>
          </a:xfrm>
          <a:prstGeom prst="rect">
            <a:avLst/>
          </a:prstGeom>
          <a:ln w="12700">
            <a:miter lim="400000"/>
          </a:ln>
        </p:spPr>
      </p:pic>
      <p:pic>
        <p:nvPicPr>
          <p:cNvPr id="607" name="Screenshot 2023-04-16 at 0.58.41.png" descr="Screenshot 2023-04-16 at 0.58.41.png"/>
          <p:cNvPicPr>
            <a:picLocks noChangeAspect="1"/>
          </p:cNvPicPr>
          <p:nvPr/>
        </p:nvPicPr>
        <p:blipFill>
          <a:blip r:embed="rId5"/>
          <a:stretch/>
        </p:blipFill>
        <p:spPr bwMode="auto">
          <a:xfrm>
            <a:off x="6359127" y="5495890"/>
            <a:ext cx="7185489" cy="4166310"/>
          </a:xfrm>
          <a:prstGeom prst="rect">
            <a:avLst/>
          </a:prstGeom>
          <a:ln w="12700">
            <a:miter lim="400000"/>
          </a:ln>
        </p:spPr>
      </p:pic>
      <p:pic>
        <p:nvPicPr>
          <p:cNvPr id="608" name="Screenshot 2023-04-16 at 0.59.33.png" descr="Screenshot 2023-04-16 at 0.59.33.png"/>
          <p:cNvPicPr>
            <a:picLocks noChangeAspect="1"/>
          </p:cNvPicPr>
          <p:nvPr/>
        </p:nvPicPr>
        <p:blipFill>
          <a:blip r:embed="rId6"/>
          <a:stretch/>
        </p:blipFill>
        <p:spPr bwMode="auto">
          <a:xfrm>
            <a:off x="-257355" y="-615787"/>
            <a:ext cx="5331935" cy="26631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605"/>
                                        </p:tgtEl>
                                        <p:attrNameLst>
                                          <p:attrName>style.visibility</p:attrName>
                                        </p:attrNameLst>
                                      </p:cBhvr>
                                      <p:to>
                                        <p:strVal val="visible"/>
                                      </p:to>
                                    </p:set>
                                    <p:animEffect transition="in" filter="fade">
                                      <p:cBhvr>
                                        <p:cTn id="7" dur="200"/>
                                        <p:tgtEl>
                                          <p:spTgt spid="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606"/>
                                        </p:tgtEl>
                                        <p:attrNameLst>
                                          <p:attrName>style.visibility</p:attrName>
                                        </p:attrNameLst>
                                      </p:cBhvr>
                                      <p:to>
                                        <p:strVal val="visible"/>
                                      </p:to>
                                    </p:set>
                                    <p:animEffect transition="in" filter="fade">
                                      <p:cBhvr>
                                        <p:cTn id="12" dur="200"/>
                                        <p:tgtEl>
                                          <p:spTgt spid="6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607"/>
                                        </p:tgtEl>
                                        <p:attrNameLst>
                                          <p:attrName>style.visibility</p:attrName>
                                        </p:attrNameLst>
                                      </p:cBhvr>
                                      <p:to>
                                        <p:strVal val="visible"/>
                                      </p:to>
                                    </p:set>
                                    <p:animEffect transition="in" filter="fade">
                                      <p:cBhvr>
                                        <p:cTn id="17" dur="2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612" name="Image" descr="Image">
            <a:hlinkClick r:id="rId3"/>
          </p:cNvPr>
          <p:cNvPicPr>
            <a:picLocks noChangeAspect="1"/>
          </p:cNvPicPr>
          <p:nvPr/>
        </p:nvPicPr>
        <p:blipFill>
          <a:blip r:embed="rId4"/>
          <a:stretch/>
        </p:blipFill>
        <p:spPr bwMode="auto">
          <a:xfrm>
            <a:off x="242541" y="320958"/>
            <a:ext cx="7649116" cy="4684858"/>
          </a:xfrm>
          <a:prstGeom prst="rect">
            <a:avLst/>
          </a:prstGeom>
          <a:ln w="12700">
            <a:miter lim="400000"/>
          </a:ln>
        </p:spPr>
      </p:pic>
      <p:sp>
        <p:nvSpPr>
          <p:cNvPr id="613" name="Ameca expressions with GPT3 / 4"/>
          <p:cNvSpPr txBox="1"/>
          <p:nvPr/>
        </p:nvSpPr>
        <p:spPr bwMode="auto">
          <a:xfrm>
            <a:off x="153975" y="5210880"/>
            <a:ext cx="7826249" cy="671803"/>
          </a:xfrm>
          <a:prstGeom prst="rect">
            <a:avLst/>
          </a:prstGeom>
          <a:ln w="12700">
            <a:miter lim="400000"/>
          </a:ln>
        </p:spPr>
        <p:txBody>
          <a:bodyPr wrap="none" lIns="50800" tIns="50800" rIns="50800" bIns="50800" anchor="ctr">
            <a:spAutoFit/>
          </a:bodyPr>
          <a:lstStyle>
            <a:lvl1pPr algn="l" defTabSz="587022">
              <a:defRPr sz="3800" b="1">
                <a:solidFill>
                  <a:srgbClr val="000000"/>
                </a:solidFill>
              </a:defRPr>
            </a:lvl1pPr>
          </a:lstStyle>
          <a:p>
            <a:pPr>
              <a:defRPr/>
            </a:pPr>
            <a:r>
              <a:rPr/>
              <a:t>Ameca expressions with GPT3 / 4</a:t>
            </a:r>
            <a:endParaRPr/>
          </a:p>
        </p:txBody>
      </p:sp>
      <p:pic>
        <p:nvPicPr>
          <p:cNvPr id="614" name="Screenshot 2023-04-16 at 14.59.42.png" descr="Screenshot 2023-04-16 at 14.59.42.png">
            <a:hlinkClick r:id="rId5"/>
          </p:cNvPr>
          <p:cNvPicPr>
            <a:picLocks noChangeAspect="1"/>
          </p:cNvPicPr>
          <p:nvPr/>
        </p:nvPicPr>
        <p:blipFill>
          <a:blip r:embed="rId6"/>
          <a:stretch/>
        </p:blipFill>
        <p:spPr bwMode="auto">
          <a:xfrm>
            <a:off x="7688226" y="6459477"/>
            <a:ext cx="5314092" cy="33323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18" name="Slide Subtitle"/>
          <p:cNvSpPr txBox="1">
            <a:spLocks noGrp="1"/>
          </p:cNvSpPr>
          <p:nvPr>
            <p:ph type="body" idx="21"/>
          </p:nvPr>
        </p:nvSpPr>
        <p:spPr bwMode="auto">
          <a:prstGeom prst="rect">
            <a:avLst/>
          </a:prstGeom>
        </p:spPr>
        <p:txBody>
          <a:bodyPr>
            <a:normAutofit lnSpcReduction="10000"/>
          </a:bodyPr>
          <a:lstStyle/>
          <a:p>
            <a:pPr>
              <a:defRPr/>
            </a:pPr>
            <a:r>
              <a:rPr/>
              <a:t>AGI</a:t>
            </a:r>
            <a:endParaRPr/>
          </a:p>
        </p:txBody>
      </p:sp>
      <p:sp>
        <p:nvSpPr>
          <p:cNvPr id="619" name="Artificial general intelligence"/>
          <p:cNvSpPr txBox="1">
            <a:spLocks noGrp="1"/>
          </p:cNvSpPr>
          <p:nvPr>
            <p:ph type="title"/>
          </p:nvPr>
        </p:nvSpPr>
        <p:spPr bwMode="auto">
          <a:prstGeom prst="rect">
            <a:avLst/>
          </a:prstGeom>
        </p:spPr>
        <p:txBody>
          <a:bodyPr/>
          <a:lstStyle>
            <a:lvl1pPr defTabSz="1716590">
              <a:defRPr sz="5950" spc="-117"/>
            </a:lvl1pPr>
          </a:lstStyle>
          <a:p>
            <a:pPr>
              <a:defRPr/>
            </a:pPr>
            <a:r>
              <a:rPr/>
              <a:t>Artificial general intelligence</a:t>
            </a:r>
            <a:endParaRPr/>
          </a:p>
        </p:txBody>
      </p:sp>
      <p:pic>
        <p:nvPicPr>
          <p:cNvPr id="620" name="thinkingai.jpg" descr="thinkingai.jpg"/>
          <p:cNvPicPr>
            <a:picLocks noChangeAspect="1"/>
          </p:cNvPicPr>
          <p:nvPr/>
        </p:nvPicPr>
        <p:blipFill>
          <a:blip r:embed="rId3"/>
          <a:stretch/>
        </p:blipFill>
        <p:spPr bwMode="auto">
          <a:xfrm>
            <a:off x="698499" y="2432040"/>
            <a:ext cx="11607801" cy="62449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24" name="Slide Subtitle"/>
          <p:cNvSpPr txBox="1">
            <a:spLocks noGrp="1"/>
          </p:cNvSpPr>
          <p:nvPr>
            <p:ph type="body" idx="21"/>
          </p:nvPr>
        </p:nvSpPr>
        <p:spPr bwMode="auto">
          <a:xfrm>
            <a:off x="5159642" y="2748597"/>
            <a:ext cx="3408723" cy="671804"/>
          </a:xfrm>
          <a:prstGeom prst="rect">
            <a:avLst/>
          </a:prstGeom>
        </p:spPr>
        <p:txBody>
          <a:bodyPr>
            <a:normAutofit lnSpcReduction="10000"/>
          </a:bodyPr>
          <a:lstStyle/>
          <a:p>
            <a:pPr>
              <a:defRPr/>
            </a:pPr>
            <a:r>
              <a:rPr/>
              <a:t>Lengyel Zsolt</a:t>
            </a:r>
            <a:endParaRPr/>
          </a:p>
        </p:txBody>
      </p:sp>
      <p:sp>
        <p:nvSpPr>
          <p:cNvPr id="625" name="Köszönöm a figyelmet!"/>
          <p:cNvSpPr txBox="1">
            <a:spLocks noGrp="1"/>
          </p:cNvSpPr>
          <p:nvPr>
            <p:ph type="title"/>
          </p:nvPr>
        </p:nvSpPr>
        <p:spPr bwMode="auto">
          <a:xfrm>
            <a:off x="2664111" y="1582649"/>
            <a:ext cx="8399784" cy="1016002"/>
          </a:xfrm>
          <a:prstGeom prst="rect">
            <a:avLst/>
          </a:prstGeom>
        </p:spPr>
        <p:txBody>
          <a:bodyPr/>
          <a:lstStyle>
            <a:lvl1pPr defTabSz="1716590">
              <a:defRPr sz="5950" spc="-117"/>
            </a:lvl1pPr>
          </a:lstStyle>
          <a:p>
            <a:pPr>
              <a:defRPr/>
            </a:pPr>
            <a:r>
              <a:rPr/>
              <a:t>Köszönöm a figyelmet!</a:t>
            </a:r>
            <a:endParaRPr/>
          </a:p>
        </p:txBody>
      </p:sp>
      <p:pic>
        <p:nvPicPr>
          <p:cNvPr id="626" name="prompt_logo_large.png" descr="prompt_logo_large.png"/>
          <p:cNvPicPr>
            <a:picLocks noChangeAspect="1"/>
          </p:cNvPicPr>
          <p:nvPr/>
        </p:nvPicPr>
        <p:blipFill>
          <a:blip r:embed="rId2"/>
          <a:stretch/>
        </p:blipFill>
        <p:spPr bwMode="auto">
          <a:xfrm>
            <a:off x="4217980" y="4287523"/>
            <a:ext cx="4911046" cy="3901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5"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rPr/>
              <a:t>Machine Learning</a:t>
            </a:r>
            <a:endParaRPr/>
          </a:p>
        </p:txBody>
      </p:sp>
      <p:sp>
        <p:nvSpPr>
          <p:cNvPr id="206"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rPr/>
              <a:t>Learning Paradigms</a:t>
            </a:r>
            <a:endParaRPr/>
          </a:p>
        </p:txBody>
      </p:sp>
      <p:sp>
        <p:nvSpPr>
          <p:cNvPr id="207" name="1. Felügyelt…"/>
          <p:cNvSpPr/>
          <p:nvPr/>
        </p:nvSpPr>
        <p:spPr bwMode="auto">
          <a:xfrm>
            <a:off x="688080" y="2466693"/>
            <a:ext cx="3824843"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1. Felügyelt </a:t>
            </a:r>
            <a:endParaRPr/>
          </a:p>
          <a:p>
            <a:pPr defTabSz="584200">
              <a:defRPr sz="3200">
                <a:solidFill>
                  <a:srgbClr val="000000"/>
                </a:solidFill>
                <a:latin typeface="Helvetica Neue Medium"/>
                <a:ea typeface="Helvetica Neue Medium"/>
                <a:cs typeface="Helvetica Neue Medium"/>
              </a:defRPr>
            </a:pPr>
            <a:r>
              <a:rPr/>
              <a:t>(Supervised)</a:t>
            </a:r>
            <a:endParaRPr/>
          </a:p>
        </p:txBody>
      </p:sp>
      <p:grpSp>
        <p:nvGrpSpPr>
          <p:cNvPr id="210" name="Group"/>
          <p:cNvGrpSpPr/>
          <p:nvPr/>
        </p:nvGrpSpPr>
        <p:grpSpPr bwMode="auto">
          <a:xfrm>
            <a:off x="712395" y="5343619"/>
            <a:ext cx="3002631" cy="624310"/>
            <a:chOff x="0" y="0"/>
            <a:chExt cx="3002629" cy="624308"/>
          </a:xfrm>
        </p:grpSpPr>
        <p:sp>
          <p:nvSpPr>
            <p:cNvPr id="208" name="Tick"/>
            <p:cNvSpPr/>
            <p:nvPr/>
          </p:nvSpPr>
          <p:spPr bwMode="auto">
            <a:xfrm>
              <a:off x="2420891" y="-1"/>
              <a:ext cx="581739" cy="446602"/>
            </a:xfrm>
            <a:custGeom>
              <a:avLst/>
              <a:gdLst/>
              <a:ahLst/>
              <a:cxnLst>
                <a:cxn ang="0">
                  <a:pos x="wd2" y="hd2"/>
                </a:cxn>
                <a:cxn ang="5400000">
                  <a:pos x="wd2" y="hd2"/>
                </a:cxn>
                <a:cxn ang="10800000">
                  <a:pos x="wd2" y="hd2"/>
                </a:cxn>
                <a:cxn ang="16200000">
                  <a:pos x="wd2" y="hd2"/>
                </a:cxn>
              </a:cxnLst>
              <a:rect l="0" t="0" r="r" b="b"/>
              <a:pathLst>
                <a:path w="21576" h="21585" fill="norm" stroke="1"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09" name="Várt kimenet"/>
            <p:cNvSpPr txBox="1"/>
            <p:nvPr/>
          </p:nvSpPr>
          <p:spPr bwMode="auto">
            <a:xfrm>
              <a:off x="0" y="101223"/>
              <a:ext cx="2267103" cy="523086"/>
            </a:xfrm>
            <a:prstGeom prst="rect">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Várt kimenet</a:t>
              </a:r>
              <a:endParaRPr/>
            </a:p>
          </p:txBody>
        </p:sp>
      </p:grpSp>
      <p:grpSp>
        <p:nvGrpSpPr>
          <p:cNvPr id="213" name="Group"/>
          <p:cNvGrpSpPr/>
          <p:nvPr/>
        </p:nvGrpSpPr>
        <p:grpSpPr bwMode="auto">
          <a:xfrm>
            <a:off x="712395" y="4603288"/>
            <a:ext cx="3002631" cy="671802"/>
            <a:chOff x="0" y="0"/>
            <a:chExt cx="3002629" cy="671801"/>
          </a:xfrm>
        </p:grpSpPr>
        <p:sp>
          <p:nvSpPr>
            <p:cNvPr id="211" name="Bemenet"/>
            <p:cNvSpPr txBox="1"/>
            <p:nvPr/>
          </p:nvSpPr>
          <p:spPr bwMode="auto">
            <a:xfrm>
              <a:off x="0" y="-1"/>
              <a:ext cx="2178381" cy="671803"/>
            </a:xfrm>
            <a:prstGeom prst="rect">
              <a:avLst/>
            </a:prstGeom>
            <a:no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rPr/>
                <a:t>Bemenet</a:t>
              </a:r>
              <a:endParaRPr/>
            </a:p>
          </p:txBody>
        </p:sp>
        <p:sp>
          <p:nvSpPr>
            <p:cNvPr id="212" name="Tick"/>
            <p:cNvSpPr/>
            <p:nvPr/>
          </p:nvSpPr>
          <p:spPr bwMode="auto">
            <a:xfrm>
              <a:off x="2420891" y="112600"/>
              <a:ext cx="581739" cy="446600"/>
            </a:xfrm>
            <a:custGeom>
              <a:avLst/>
              <a:gdLst/>
              <a:ahLst/>
              <a:cxnLst>
                <a:cxn ang="0">
                  <a:pos x="wd2" y="hd2"/>
                </a:cxn>
                <a:cxn ang="5400000">
                  <a:pos x="wd2" y="hd2"/>
                </a:cxn>
                <a:cxn ang="10800000">
                  <a:pos x="wd2" y="hd2"/>
                </a:cxn>
                <a:cxn ang="16200000">
                  <a:pos x="wd2" y="hd2"/>
                </a:cxn>
              </a:cxnLst>
              <a:rect l="0" t="0" r="r" b="b"/>
              <a:pathLst>
                <a:path w="21576" h="21585" fill="norm" stroke="1"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16" name="Group"/>
          <p:cNvGrpSpPr/>
          <p:nvPr/>
        </p:nvGrpSpPr>
        <p:grpSpPr bwMode="auto">
          <a:xfrm>
            <a:off x="10311087" y="106576"/>
            <a:ext cx="2003960" cy="902994"/>
            <a:chOff x="0" y="0"/>
            <a:chExt cx="2003958" cy="902992"/>
          </a:xfrm>
        </p:grpSpPr>
        <p:pic>
          <p:nvPicPr>
            <p:cNvPr id="214" name="Group" descr="Group"/>
            <p:cNvPicPr>
              <a:picLocks noChangeAspect="1"/>
            </p:cNvPicPr>
            <p:nvPr/>
          </p:nvPicPr>
          <p:blipFill>
            <a:blip r:embed="rId3"/>
            <a:stretch/>
          </p:blipFill>
          <p:spPr bwMode="auto">
            <a:xfrm>
              <a:off x="-1" y="0"/>
              <a:ext cx="1012260" cy="902993"/>
            </a:xfrm>
            <a:prstGeom prst="rect">
              <a:avLst/>
            </a:prstGeom>
            <a:ln w="12700" cap="flat">
              <a:noFill/>
              <a:miter lim="400000"/>
            </a:ln>
            <a:effectLst/>
          </p:spPr>
        </p:pic>
        <p:pic>
          <p:nvPicPr>
            <p:cNvPr id="215" name="Screenshot 2023-04-15 at 19.38.31.png" descr="Screenshot 2023-04-15 at 19.38.31.png"/>
            <p:cNvPicPr>
              <a:picLocks noChangeAspect="1"/>
            </p:cNvPicPr>
            <p:nvPr/>
          </p:nvPicPr>
          <p:blipFill>
            <a:blip r:embed="rId4"/>
            <a:stretch/>
          </p:blipFill>
          <p:spPr bwMode="auto">
            <a:xfrm>
              <a:off x="1040568" y="11517"/>
              <a:ext cx="963391" cy="879955"/>
            </a:xfrm>
            <a:prstGeom prst="rect">
              <a:avLst/>
            </a:prstGeom>
            <a:ln w="12700" cap="flat">
              <a:noFill/>
              <a:miter lim="400000"/>
            </a:ln>
            <a:effectLst/>
          </p:spPr>
        </p:pic>
      </p:grpSp>
      <p:grpSp>
        <p:nvGrpSpPr>
          <p:cNvPr id="219" name="Group"/>
          <p:cNvGrpSpPr/>
          <p:nvPr/>
        </p:nvGrpSpPr>
        <p:grpSpPr bwMode="auto">
          <a:xfrm>
            <a:off x="3997536" y="6136727"/>
            <a:ext cx="2003959" cy="3002026"/>
            <a:chOff x="0" y="0"/>
            <a:chExt cx="2003959" cy="3002026"/>
          </a:xfrm>
        </p:grpSpPr>
        <p:pic>
          <p:nvPicPr>
            <p:cNvPr id="217" name="P6kbv.png" descr="P6kbv.png"/>
            <p:cNvPicPr>
              <a:picLocks noChangeAspect="1"/>
            </p:cNvPicPr>
            <p:nvPr/>
          </p:nvPicPr>
          <p:blipFill>
            <a:blip r:embed="rId5"/>
            <a:stretch/>
          </p:blipFill>
          <p:spPr bwMode="auto">
            <a:xfrm>
              <a:off x="0" y="0"/>
              <a:ext cx="2003959" cy="2003959"/>
            </a:xfrm>
            <a:prstGeom prst="rect">
              <a:avLst/>
            </a:prstGeom>
            <a:ln w="12700" cap="flat">
              <a:noFill/>
              <a:miter lim="400000"/>
            </a:ln>
            <a:effectLst/>
          </p:spPr>
        </p:pic>
        <p:sp>
          <p:nvSpPr>
            <p:cNvPr id="218" name="Group"/>
            <p:cNvSpPr/>
            <p:nvPr/>
          </p:nvSpPr>
          <p:spPr bwMode="auto">
            <a:xfrm>
              <a:off x="228267" y="1732025"/>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Fordítás</a:t>
              </a:r>
              <a:endParaRPr/>
            </a:p>
          </p:txBody>
        </p:sp>
      </p:grpSp>
      <p:grpSp>
        <p:nvGrpSpPr>
          <p:cNvPr id="222" name="Group"/>
          <p:cNvGrpSpPr/>
          <p:nvPr/>
        </p:nvGrpSpPr>
        <p:grpSpPr bwMode="auto">
          <a:xfrm>
            <a:off x="6885210" y="7335293"/>
            <a:ext cx="3626542" cy="2355874"/>
            <a:chOff x="0" y="0"/>
            <a:chExt cx="3626542" cy="2355874"/>
          </a:xfrm>
        </p:grpSpPr>
        <p:pic>
          <p:nvPicPr>
            <p:cNvPr id="220" name="automatic-speech-recognition_updated.png" descr="automatic-speech-recognition_updated.png"/>
            <p:cNvPicPr>
              <a:picLocks noChangeAspect="1"/>
            </p:cNvPicPr>
            <p:nvPr/>
          </p:nvPicPr>
          <p:blipFill>
            <a:blip r:embed="rId6"/>
            <a:stretch/>
          </p:blipFill>
          <p:spPr bwMode="auto">
            <a:xfrm>
              <a:off x="0" y="0"/>
              <a:ext cx="3626542" cy="1610789"/>
            </a:xfrm>
            <a:prstGeom prst="rect">
              <a:avLst/>
            </a:prstGeom>
            <a:ln w="12700" cap="flat">
              <a:noFill/>
              <a:miter lim="400000"/>
            </a:ln>
            <a:effectLst/>
          </p:spPr>
        </p:pic>
        <p:sp>
          <p:nvSpPr>
            <p:cNvPr id="221" name="Group"/>
            <p:cNvSpPr/>
            <p:nvPr/>
          </p:nvSpPr>
          <p:spPr bwMode="auto">
            <a:xfrm>
              <a:off x="60913" y="1085873"/>
              <a:ext cx="1270000"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Beszéd/írás felismerés</a:t>
              </a:r>
              <a:endParaRPr/>
            </a:p>
          </p:txBody>
        </p:sp>
      </p:grpSp>
      <p:grpSp>
        <p:nvGrpSpPr>
          <p:cNvPr id="225" name="Group"/>
          <p:cNvGrpSpPr/>
          <p:nvPr/>
        </p:nvGrpSpPr>
        <p:grpSpPr bwMode="auto">
          <a:xfrm>
            <a:off x="8084611" y="4984242"/>
            <a:ext cx="3626542" cy="2235511"/>
            <a:chOff x="0" y="0"/>
            <a:chExt cx="3626542" cy="2235511"/>
          </a:xfrm>
        </p:grpSpPr>
        <p:pic>
          <p:nvPicPr>
            <p:cNvPr id="223" name="summarization-img.png" descr="summarization-img.png"/>
            <p:cNvPicPr>
              <a:picLocks noChangeAspect="1"/>
            </p:cNvPicPr>
            <p:nvPr/>
          </p:nvPicPr>
          <p:blipFill>
            <a:blip r:embed="rId7"/>
            <a:stretch/>
          </p:blipFill>
          <p:spPr bwMode="auto">
            <a:xfrm>
              <a:off x="0" y="0"/>
              <a:ext cx="3626542" cy="1707011"/>
            </a:xfrm>
            <a:prstGeom prst="rect">
              <a:avLst/>
            </a:prstGeom>
            <a:ln w="12700" cap="flat">
              <a:noFill/>
              <a:miter lim="400000"/>
            </a:ln>
            <a:effectLst/>
          </p:spPr>
        </p:pic>
        <p:sp>
          <p:nvSpPr>
            <p:cNvPr id="224" name="Group"/>
            <p:cNvSpPr/>
            <p:nvPr/>
          </p:nvSpPr>
          <p:spPr bwMode="auto">
            <a:xfrm>
              <a:off x="380368" y="1706831"/>
              <a:ext cx="3126117" cy="528679"/>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Szövegösszegzés</a:t>
              </a:r>
              <a:endParaRPr/>
            </a:p>
          </p:txBody>
        </p:sp>
      </p:grpSp>
      <p:grpSp>
        <p:nvGrpSpPr>
          <p:cNvPr id="228" name="Group"/>
          <p:cNvGrpSpPr/>
          <p:nvPr/>
        </p:nvGrpSpPr>
        <p:grpSpPr bwMode="auto">
          <a:xfrm>
            <a:off x="701771" y="6956420"/>
            <a:ext cx="2335597" cy="2488822"/>
            <a:chOff x="0" y="0"/>
            <a:chExt cx="2335597" cy="2488822"/>
          </a:xfrm>
        </p:grpSpPr>
        <p:pic>
          <p:nvPicPr>
            <p:cNvPr id="226" name="400px-Linear_regression.svg.png" descr="400px-Linear_regression.svg.png"/>
            <p:cNvPicPr>
              <a:picLocks noChangeAspect="1"/>
            </p:cNvPicPr>
            <p:nvPr/>
          </p:nvPicPr>
          <p:blipFill>
            <a:blip r:embed="rId8"/>
            <a:stretch/>
          </p:blipFill>
          <p:spPr bwMode="auto">
            <a:xfrm>
              <a:off x="0" y="0"/>
              <a:ext cx="2335597" cy="1547334"/>
            </a:xfrm>
            <a:prstGeom prst="rect">
              <a:avLst/>
            </a:prstGeom>
            <a:ln w="12700" cap="flat">
              <a:noFill/>
              <a:miter lim="400000"/>
            </a:ln>
            <a:effectLst/>
          </p:spPr>
        </p:pic>
        <p:sp>
          <p:nvSpPr>
            <p:cNvPr id="227" name="Group"/>
            <p:cNvSpPr/>
            <p:nvPr/>
          </p:nvSpPr>
          <p:spPr bwMode="auto">
            <a:xfrm>
              <a:off x="132973" y="1218821"/>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Regresszió</a:t>
              </a:r>
              <a:endParaRPr/>
            </a:p>
          </p:txBody>
        </p:sp>
      </p:grpSp>
      <p:sp>
        <p:nvSpPr>
          <p:cNvPr id="229" name="Group"/>
          <p:cNvSpPr/>
          <p:nvPr/>
        </p:nvSpPr>
        <p:spPr bwMode="auto">
          <a:xfrm>
            <a:off x="6294384" y="5466908"/>
            <a:ext cx="1270000"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rPr/>
              <a:t>…</a:t>
            </a:r>
            <a:endParaRPr/>
          </a:p>
        </p:txBody>
      </p:sp>
      <p:grpSp>
        <p:nvGrpSpPr>
          <p:cNvPr id="253" name="Group"/>
          <p:cNvGrpSpPr/>
          <p:nvPr/>
        </p:nvGrpSpPr>
        <p:grpSpPr bwMode="auto">
          <a:xfrm>
            <a:off x="5409727" y="1071167"/>
            <a:ext cx="6884433" cy="3348968"/>
            <a:chOff x="0" y="0"/>
            <a:chExt cx="6884433" cy="3348968"/>
          </a:xfrm>
        </p:grpSpPr>
        <p:grpSp>
          <p:nvGrpSpPr>
            <p:cNvPr id="251" name="Group"/>
            <p:cNvGrpSpPr/>
            <p:nvPr/>
          </p:nvGrpSpPr>
          <p:grpSpPr bwMode="auto">
            <a:xfrm>
              <a:off x="0" y="0"/>
              <a:ext cx="6884433" cy="3242292"/>
              <a:chOff x="0" y="0"/>
              <a:chExt cx="6884433" cy="3242292"/>
            </a:xfrm>
          </p:grpSpPr>
          <p:sp>
            <p:nvSpPr>
              <p:cNvPr id="230" name="Labeled Input"/>
              <p:cNvSpPr/>
              <p:nvPr/>
            </p:nvSpPr>
            <p:spPr bwMode="auto">
              <a:xfrm>
                <a:off x="0" y="2739171"/>
                <a:ext cx="2716894" cy="503121"/>
              </a:xfrm>
              <a:prstGeom prst="rect">
                <a:avLst/>
              </a:prstGeom>
              <a:solidFill>
                <a:srgbClr val="60D937"/>
              </a:solidFill>
              <a:ln w="12700" cap="flat">
                <a:noFill/>
                <a:miter lim="400000"/>
              </a:ln>
              <a:effectLst/>
            </p:spPr>
            <p:txBody>
              <a:bodyPr wrap="square" lIns="50800" tIns="50800" rIns="50800" bIns="50800" numCol="1" anchor="ctr">
                <a:noAutofit/>
              </a:bodyPr>
              <a:lstStyle>
                <a:lvl1pPr defTabSz="584200">
                  <a:defRPr sz="2500">
                    <a:solidFill>
                      <a:srgbClr val="FFFFFF"/>
                    </a:solidFill>
                    <a:latin typeface="Helvetica Neue Medium"/>
                    <a:ea typeface="Helvetica Neue Medium"/>
                    <a:cs typeface="Helvetica Neue Medium"/>
                  </a:defRPr>
                </a:lvl1pPr>
              </a:lstStyle>
              <a:p>
                <a:pPr>
                  <a:defRPr/>
                </a:pPr>
                <a:r>
                  <a:rPr/>
                  <a:t>Labeled Input</a:t>
                </a:r>
                <a:endParaRPr/>
              </a:p>
            </p:txBody>
          </p:sp>
          <p:grpSp>
            <p:nvGrpSpPr>
              <p:cNvPr id="233" name="Group"/>
              <p:cNvGrpSpPr/>
              <p:nvPr/>
            </p:nvGrpSpPr>
            <p:grpSpPr bwMode="auto">
              <a:xfrm>
                <a:off x="1765198" y="1195841"/>
                <a:ext cx="1973129" cy="1082128"/>
                <a:chOff x="0" y="0"/>
                <a:chExt cx="1973129" cy="1082128"/>
              </a:xfrm>
            </p:grpSpPr>
            <p:sp>
              <p:nvSpPr>
                <p:cNvPr id="231" name="Gear"/>
                <p:cNvSpPr/>
                <p:nvPr/>
              </p:nvSpPr>
              <p:spPr bwMode="auto">
                <a:xfrm>
                  <a:off x="891209" y="0"/>
                  <a:ext cx="1081918" cy="1082128"/>
                </a:xfrm>
                <a:custGeom>
                  <a:avLst/>
                  <a:gdLst/>
                  <a:ahLst/>
                  <a:cxnLst>
                    <a:cxn ang="0">
                      <a:pos x="wd2" y="hd2"/>
                    </a:cxn>
                    <a:cxn ang="5400000">
                      <a:pos x="wd2" y="hd2"/>
                    </a:cxn>
                    <a:cxn ang="10800000">
                      <a:pos x="wd2" y="hd2"/>
                    </a:cxn>
                    <a:cxn ang="16200000">
                      <a:pos x="wd2" y="hd2"/>
                    </a:cxn>
                  </a:cxnLst>
                  <a:rect l="0" t="0" r="r" b="b"/>
                  <a:pathLst>
                    <a:path w="21532" h="21555" fill="norm" stroke="1"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32" name="Arrow"/>
                <p:cNvSpPr/>
                <p:nvPr/>
              </p:nvSpPr>
              <p:spPr bwMode="auto">
                <a:xfrm>
                  <a:off x="0" y="134865"/>
                  <a:ext cx="812394" cy="812395"/>
                </a:xfrm>
                <a:prstGeom prst="rightArrow">
                  <a:avLst>
                    <a:gd name="adj1" fmla="val 32000"/>
                    <a:gd name="adj2" fmla="val 64000"/>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36" name="Group"/>
              <p:cNvGrpSpPr/>
              <p:nvPr/>
            </p:nvGrpSpPr>
            <p:grpSpPr bwMode="auto">
              <a:xfrm>
                <a:off x="3817143" y="1330707"/>
                <a:ext cx="3067289" cy="812395"/>
                <a:chOff x="0" y="0"/>
                <a:chExt cx="3067289" cy="812395"/>
              </a:xfrm>
            </p:grpSpPr>
            <p:sp>
              <p:nvSpPr>
                <p:cNvPr id="234" name="Output"/>
                <p:cNvSpPr/>
                <p:nvPr/>
              </p:nvSpPr>
              <p:spPr bwMode="auto">
                <a:xfrm>
                  <a:off x="1004878" y="184324"/>
                  <a:ext cx="2062410" cy="443745"/>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2200">
                      <a:solidFill>
                        <a:srgbClr val="FFFFFF"/>
                      </a:solidFill>
                      <a:latin typeface="Helvetica Neue Medium"/>
                      <a:ea typeface="Helvetica Neue Medium"/>
                      <a:cs typeface="Helvetica Neue Medium"/>
                    </a:defRPr>
                  </a:lvl1pPr>
                </a:lstStyle>
                <a:p>
                  <a:pPr>
                    <a:defRPr/>
                  </a:pPr>
                  <a:r>
                    <a:rPr/>
                    <a:t>Output</a:t>
                  </a:r>
                  <a:endParaRPr/>
                </a:p>
              </p:txBody>
            </p:sp>
            <p:sp>
              <p:nvSpPr>
                <p:cNvPr id="235" name="Arrow"/>
                <p:cNvSpPr/>
                <p:nvPr/>
              </p:nvSpPr>
              <p:spPr bwMode="auto">
                <a:xfrm>
                  <a:off x="0" y="0"/>
                  <a:ext cx="812393" cy="812395"/>
                </a:xfrm>
                <a:prstGeom prst="rightArrow">
                  <a:avLst>
                    <a:gd name="adj1" fmla="val 32000"/>
                    <a:gd name="adj2" fmla="val 64000"/>
                  </a:avLst>
                </a:prstGeom>
                <a:solidFill>
                  <a:srgbClr val="00A1FF"/>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43" name="Group"/>
              <p:cNvGrpSpPr/>
              <p:nvPr/>
            </p:nvGrpSpPr>
            <p:grpSpPr bwMode="auto">
              <a:xfrm>
                <a:off x="461437" y="847284"/>
                <a:ext cx="1026290" cy="1779243"/>
                <a:chOff x="0" y="0"/>
                <a:chExt cx="1026290" cy="1779243"/>
              </a:xfrm>
            </p:grpSpPr>
            <p:sp>
              <p:nvSpPr>
                <p:cNvPr id="237" name="Apple"/>
                <p:cNvSpPr/>
                <p:nvPr/>
              </p:nvSpPr>
              <p:spPr bwMode="auto">
                <a:xfrm>
                  <a:off x="0" y="1313323"/>
                  <a:ext cx="409448" cy="465919"/>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38" name="Banana"/>
                <p:cNvSpPr/>
                <p:nvPr/>
              </p:nvSpPr>
              <p:spPr bwMode="auto">
                <a:xfrm>
                  <a:off x="587831" y="1320263"/>
                  <a:ext cx="426212" cy="45203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39" name="Apple"/>
                <p:cNvSpPr/>
                <p:nvPr/>
              </p:nvSpPr>
              <p:spPr bwMode="auto">
                <a:xfrm>
                  <a:off x="12244" y="656661"/>
                  <a:ext cx="409448" cy="465919"/>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0" name="Banana"/>
                <p:cNvSpPr/>
                <p:nvPr/>
              </p:nvSpPr>
              <p:spPr bwMode="auto">
                <a:xfrm>
                  <a:off x="600077" y="663600"/>
                  <a:ext cx="426212" cy="45203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41" name="Apple"/>
                <p:cNvSpPr/>
                <p:nvPr/>
              </p:nvSpPr>
              <p:spPr bwMode="auto">
                <a:xfrm>
                  <a:off x="12244" y="0"/>
                  <a:ext cx="409448" cy="465919"/>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2" name="Banana"/>
                <p:cNvSpPr/>
                <p:nvPr/>
              </p:nvSpPr>
              <p:spPr bwMode="auto">
                <a:xfrm>
                  <a:off x="600077" y="6939"/>
                  <a:ext cx="426212" cy="452039"/>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grpSp>
            <p:nvGrpSpPr>
              <p:cNvPr id="250" name="Group"/>
              <p:cNvGrpSpPr/>
              <p:nvPr/>
            </p:nvGrpSpPr>
            <p:grpSpPr bwMode="auto">
              <a:xfrm>
                <a:off x="5147532" y="0"/>
                <a:ext cx="1367708" cy="1264386"/>
                <a:chOff x="0" y="0"/>
                <a:chExt cx="1367708" cy="1264386"/>
              </a:xfrm>
            </p:grpSpPr>
            <p:sp>
              <p:nvSpPr>
                <p:cNvPr id="244" name="Apple"/>
                <p:cNvSpPr/>
                <p:nvPr/>
              </p:nvSpPr>
              <p:spPr bwMode="auto">
                <a:xfrm>
                  <a:off x="0" y="0"/>
                  <a:ext cx="552249" cy="628417"/>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45" name="Banana"/>
                <p:cNvSpPr/>
                <p:nvPr/>
              </p:nvSpPr>
              <p:spPr bwMode="auto">
                <a:xfrm>
                  <a:off x="792846" y="9360"/>
                  <a:ext cx="574860" cy="609696"/>
                </a:xfrm>
                <a:custGeom>
                  <a:avLst/>
                  <a:gdLst/>
                  <a:ahLst/>
                  <a:cxnLst>
                    <a:cxn ang="0">
                      <a:pos x="wd2" y="hd2"/>
                    </a:cxn>
                    <a:cxn ang="5400000">
                      <a:pos x="wd2" y="hd2"/>
                    </a:cxn>
                    <a:cxn ang="10800000">
                      <a:pos x="wd2" y="hd2"/>
                    </a:cxn>
                    <a:cxn ang="16200000">
                      <a:pos x="wd2" y="hd2"/>
                    </a:cxn>
                  </a:cxnLst>
                  <a:rect l="0" t="0" r="r" b="b"/>
                  <a:pathLst>
                    <a:path w="19548" h="20072" fill="norm" stroke="1"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246" name="Line"/>
                <p:cNvSpPr/>
                <p:nvPr/>
              </p:nvSpPr>
              <p:spPr bwMode="auto">
                <a:xfrm flipH="1" flipV="1">
                  <a:off x="320298" y="792233"/>
                  <a:ext cx="173748" cy="47215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247" name="Line"/>
                <p:cNvSpPr/>
                <p:nvPr/>
              </p:nvSpPr>
              <p:spPr bwMode="auto">
                <a:xfrm flipV="1">
                  <a:off x="829800" y="730575"/>
                  <a:ext cx="204037" cy="53264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248" name="?"/>
                <p:cNvSpPr txBox="1"/>
                <p:nvPr/>
              </p:nvSpPr>
              <p:spPr bwMode="auto">
                <a:xfrm>
                  <a:off x="41781" y="631067"/>
                  <a:ext cx="259322" cy="492982"/>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rPr/>
                    <a:t>?</a:t>
                  </a:r>
                  <a:endParaRPr/>
                </a:p>
              </p:txBody>
            </p:sp>
            <p:sp>
              <p:nvSpPr>
                <p:cNvPr id="249" name="?"/>
                <p:cNvSpPr txBox="1"/>
                <p:nvPr/>
              </p:nvSpPr>
              <p:spPr bwMode="auto">
                <a:xfrm>
                  <a:off x="1098720" y="564470"/>
                  <a:ext cx="198126" cy="421587"/>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rPr/>
                    <a:t>?</a:t>
                  </a:r>
                  <a:endParaRPr/>
                </a:p>
              </p:txBody>
            </p:sp>
          </p:grpSp>
        </p:grpSp>
        <p:sp>
          <p:nvSpPr>
            <p:cNvPr id="252" name="Group"/>
            <p:cNvSpPr/>
            <p:nvPr/>
          </p:nvSpPr>
          <p:spPr bwMode="auto">
            <a:xfrm>
              <a:off x="3613944" y="2393568"/>
              <a:ext cx="2632307" cy="955399"/>
            </a:xfrm>
            <a:prstGeom prst="line">
              <a:avLst/>
            </a:prstGeom>
            <a:noFill/>
            <a:ln w="12700" cap="flat">
              <a:noFill/>
              <a:miter lim="400000"/>
            </a:ln>
            <a:effectLst/>
          </p:spPr>
          <p:txBody>
            <a:bodyPr vertOverflow="overflow" horzOverflow="overflow" vert="horz" wrap="none" lIns="50799" tIns="50799" rIns="50799" bIns="50799" numCol="1" spcCol="0" rtlCol="0" fromWordArt="0" anchor="t" anchorCtr="0" forceAA="0" compatLnSpc="0">
              <a:spAutoFit/>
            </a:bodyPr>
            <a:lstStyle/>
            <a:p>
              <a:pPr algn="l" defTabSz="587022">
                <a:defRPr sz="2800" b="1">
                  <a:solidFill>
                    <a:srgbClr val="000000"/>
                  </a:solidFill>
                </a:defRPr>
              </a:pPr>
              <a:r>
                <a:rPr/>
                <a:t>Képfelismerés</a:t>
              </a:r>
              <a:r>
                <a:rPr lang="hu-HU"/>
                <a:t>,</a:t>
              </a:r>
              <a:endParaRPr/>
            </a:p>
            <a:p>
              <a:pPr algn="l" defTabSz="587022">
                <a:defRPr sz="2800" b="1">
                  <a:solidFill>
                    <a:srgbClr val="000000"/>
                  </a:solidFill>
                </a:defRPr>
              </a:pPr>
              <a:r>
                <a:rPr lang="hu-HU"/>
                <a:t>-o</a:t>
              </a:r>
              <a:r>
                <a:rPr/>
                <a:t>sztályzás</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13"/>
                                        </p:tgtEl>
                                        <p:attrNameLst>
                                          <p:attrName>style.visibility</p:attrName>
                                        </p:attrNameLst>
                                      </p:cBhvr>
                                      <p:to>
                                        <p:strVal val="visible"/>
                                      </p:to>
                                    </p:set>
                                    <p:animEffect transition="in" filter="fade">
                                      <p:cBhvr>
                                        <p:cTn id="7" dur="4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10"/>
                                        </p:tgtEl>
                                        <p:attrNameLst>
                                          <p:attrName>style.visibility</p:attrName>
                                        </p:attrNameLst>
                                      </p:cBhvr>
                                      <p:to>
                                        <p:strVal val="visible"/>
                                      </p:to>
                                    </p:set>
                                    <p:animEffect transition="in" filter="fade">
                                      <p:cBhvr>
                                        <p:cTn id="12" dur="400"/>
                                        <p:tgtEl>
                                          <p:spTgt spid="2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219"/>
                                        </p:tgtEl>
                                        <p:attrNameLst>
                                          <p:attrName>style.visibility</p:attrName>
                                        </p:attrNameLst>
                                      </p:cBhvr>
                                      <p:to>
                                        <p:strVal val="visible"/>
                                      </p:to>
                                    </p:set>
                                    <p:animEffect transition="in" filter="fade">
                                      <p:cBhvr>
                                        <p:cTn id="17" dur="3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253"/>
                                        </p:tgtEl>
                                        <p:attrNameLst>
                                          <p:attrName>style.visibility</p:attrName>
                                        </p:attrNameLst>
                                      </p:cBhvr>
                                      <p:to>
                                        <p:strVal val="visible"/>
                                      </p:to>
                                    </p:set>
                                    <p:animEffect transition="in" filter="fade">
                                      <p:cBhvr>
                                        <p:cTn id="27" dur="200"/>
                                        <p:tgtEl>
                                          <p:spTgt spid="2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216"/>
                                        </p:tgtEl>
                                        <p:attrNameLst>
                                          <p:attrName>style.visibility</p:attrName>
                                        </p:attrNameLst>
                                      </p:cBhvr>
                                      <p:to>
                                        <p:strVal val="visible"/>
                                      </p:to>
                                    </p:set>
                                    <p:animEffect transition="in" filter="fade">
                                      <p:cBhvr>
                                        <p:cTn id="32" dur="400"/>
                                        <p:tgtEl>
                                          <p:spTgt spid="2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228"/>
                                        </p:tgtEl>
                                        <p:attrNameLst>
                                          <p:attrName>style.visibility</p:attrName>
                                        </p:attrNameLst>
                                      </p:cBhvr>
                                      <p:to>
                                        <p:strVal val="visible"/>
                                      </p:to>
                                    </p:set>
                                    <p:animEffect transition="in" filter="fade">
                                      <p:cBhvr>
                                        <p:cTn id="37" dur="300"/>
                                        <p:tgtEl>
                                          <p:spTgt spid="2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225"/>
                                        </p:tgtEl>
                                        <p:attrNameLst>
                                          <p:attrName>style.visibility</p:attrName>
                                        </p:attrNameLst>
                                      </p:cBhvr>
                                      <p:to>
                                        <p:strVal val="visible"/>
                                      </p:to>
                                    </p:set>
                                    <p:animEffect transition="in" filter="fade">
                                      <p:cBhvr>
                                        <p:cTn id="42" dur="300"/>
                                        <p:tgtEl>
                                          <p:spTgt spid="2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iterate>
                                    <p:tmAbs val="0"/>
                                  </p:iterate>
                                  <p:childTnLst>
                                    <p:set>
                                      <p:cBhvr>
                                        <p:cTn id="46" fill="hold"/>
                                        <p:tgtEl>
                                          <p:spTgt spid="229"/>
                                        </p:tgtEl>
                                        <p:attrNameLst>
                                          <p:attrName>style.visibility</p:attrName>
                                        </p:attrNameLst>
                                      </p:cBhvr>
                                      <p:to>
                                        <p:strVal val="visible"/>
                                      </p:to>
                                    </p:set>
                                    <p:animEffect transition="in" filter="fade">
                                      <p:cBhvr>
                                        <p:cTn id="47" dur="2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57"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rPr/>
              <a:t>Machine Learning</a:t>
            </a:r>
            <a:endParaRPr/>
          </a:p>
        </p:txBody>
      </p:sp>
      <p:sp>
        <p:nvSpPr>
          <p:cNvPr id="258"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rPr/>
              <a:t>Learning Paradigms</a:t>
            </a:r>
            <a:endParaRPr/>
          </a:p>
        </p:txBody>
      </p:sp>
      <p:sp>
        <p:nvSpPr>
          <p:cNvPr id="259" name="2. Nem felügyelt…"/>
          <p:cNvSpPr/>
          <p:nvPr/>
        </p:nvSpPr>
        <p:spPr bwMode="auto">
          <a:xfrm>
            <a:off x="944967" y="2451097"/>
            <a:ext cx="3824842" cy="1754682"/>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2. Nem felügyelt</a:t>
            </a:r>
            <a:endParaRPr/>
          </a:p>
          <a:p>
            <a:pPr defTabSz="584200">
              <a:defRPr sz="3200">
                <a:solidFill>
                  <a:srgbClr val="000000"/>
                </a:solidFill>
                <a:latin typeface="Helvetica Neue Medium"/>
                <a:ea typeface="Helvetica Neue Medium"/>
                <a:cs typeface="Helvetica Neue Medium"/>
              </a:defRPr>
            </a:pPr>
            <a:r>
              <a:rPr/>
              <a:t>(Unsupervised)</a:t>
            </a:r>
            <a:endParaRPr/>
          </a:p>
        </p:txBody>
      </p:sp>
      <p:grpSp>
        <p:nvGrpSpPr>
          <p:cNvPr id="262" name="Group"/>
          <p:cNvGrpSpPr/>
          <p:nvPr/>
        </p:nvGrpSpPr>
        <p:grpSpPr bwMode="auto">
          <a:xfrm>
            <a:off x="1657321" y="5197006"/>
            <a:ext cx="3015183" cy="587151"/>
            <a:chOff x="0" y="0"/>
            <a:chExt cx="3015182" cy="587149"/>
          </a:xfrm>
        </p:grpSpPr>
        <p:sp>
          <p:nvSpPr>
            <p:cNvPr id="260" name="Multiplication Sign"/>
            <p:cNvSpPr/>
            <p:nvPr/>
          </p:nvSpPr>
          <p:spPr bwMode="auto">
            <a:xfrm>
              <a:off x="2433444" y="0"/>
              <a:ext cx="581739" cy="581739"/>
            </a:xfrm>
            <a:custGeom>
              <a:avLst/>
              <a:gdLst/>
              <a:ahLst/>
              <a:cxnLst>
                <a:cxn ang="0">
                  <a:pos x="wd2" y="hd2"/>
                </a:cxn>
                <a:cxn ang="5400000">
                  <a:pos x="wd2" y="hd2"/>
                </a:cxn>
                <a:cxn ang="10800000">
                  <a:pos x="wd2" y="hd2"/>
                </a:cxn>
                <a:cxn ang="16200000">
                  <a:pos x="wd2" y="hd2"/>
                </a:cxn>
              </a:cxnLst>
              <a:rect l="0" t="0" r="r" b="b"/>
              <a:pathLst>
                <a:path w="21577" h="21577" fill="norm" stroke="1"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261" name="Várt kimenet"/>
            <p:cNvSpPr txBox="1"/>
            <p:nvPr/>
          </p:nvSpPr>
          <p:spPr bwMode="auto">
            <a:xfrm>
              <a:off x="0" y="64064"/>
              <a:ext cx="2267103" cy="523086"/>
            </a:xfrm>
            <a:prstGeom prst="rect">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Várt kimenet</a:t>
              </a:r>
              <a:endParaRPr/>
            </a:p>
          </p:txBody>
        </p:sp>
      </p:grpSp>
      <p:grpSp>
        <p:nvGrpSpPr>
          <p:cNvPr id="265" name="Group"/>
          <p:cNvGrpSpPr/>
          <p:nvPr/>
        </p:nvGrpSpPr>
        <p:grpSpPr bwMode="auto">
          <a:xfrm>
            <a:off x="1669873" y="4325367"/>
            <a:ext cx="3002631" cy="671802"/>
            <a:chOff x="0" y="0"/>
            <a:chExt cx="3002629" cy="671801"/>
          </a:xfrm>
        </p:grpSpPr>
        <p:sp>
          <p:nvSpPr>
            <p:cNvPr id="263" name="Bemenet"/>
            <p:cNvSpPr txBox="1"/>
            <p:nvPr/>
          </p:nvSpPr>
          <p:spPr bwMode="auto">
            <a:xfrm>
              <a:off x="0" y="-1"/>
              <a:ext cx="2178381" cy="671803"/>
            </a:xfrm>
            <a:prstGeom prst="rect">
              <a:avLst/>
            </a:prstGeom>
            <a:noFill/>
            <a:ln w="12700" cap="flat">
              <a:noFill/>
              <a:miter lim="400000"/>
            </a:ln>
            <a:effectLst/>
          </p:spPr>
          <p:txBody>
            <a:bodyPr wrap="none" lIns="50800" tIns="50800" rIns="50800" bIns="50800" numCol="1" anchor="ctr">
              <a:spAutoFit/>
            </a:bodyPr>
            <a:lstStyle>
              <a:lvl1pPr algn="l" defTabSz="587022">
                <a:defRPr sz="3800" b="1">
                  <a:solidFill>
                    <a:srgbClr val="000000"/>
                  </a:solidFill>
                </a:defRPr>
              </a:lvl1pPr>
            </a:lstStyle>
            <a:p>
              <a:pPr>
                <a:defRPr/>
              </a:pPr>
              <a:r>
                <a:rPr/>
                <a:t>Bemenet</a:t>
              </a:r>
              <a:endParaRPr/>
            </a:p>
          </p:txBody>
        </p:sp>
        <p:sp>
          <p:nvSpPr>
            <p:cNvPr id="264" name="Tick"/>
            <p:cNvSpPr/>
            <p:nvPr/>
          </p:nvSpPr>
          <p:spPr bwMode="auto">
            <a:xfrm>
              <a:off x="2420891" y="112600"/>
              <a:ext cx="581739" cy="446600"/>
            </a:xfrm>
            <a:custGeom>
              <a:avLst/>
              <a:gdLst/>
              <a:ahLst/>
              <a:cxnLst>
                <a:cxn ang="0">
                  <a:pos x="wd2" y="hd2"/>
                </a:cxn>
                <a:cxn ang="5400000">
                  <a:pos x="wd2" y="hd2"/>
                </a:cxn>
                <a:cxn ang="10800000">
                  <a:pos x="wd2" y="hd2"/>
                </a:cxn>
                <a:cxn ang="16200000">
                  <a:pos x="wd2" y="hd2"/>
                </a:cxn>
              </a:cxnLst>
              <a:rect l="0" t="0" r="r" b="b"/>
              <a:pathLst>
                <a:path w="21576" h="21585" fill="norm" stroke="1"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60D937"/>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grpSp>
      <p:sp>
        <p:nvSpPr>
          <p:cNvPr id="266" name="Group"/>
          <p:cNvSpPr/>
          <p:nvPr/>
        </p:nvSpPr>
        <p:spPr bwMode="auto">
          <a:xfrm>
            <a:off x="6057980" y="6272811"/>
            <a:ext cx="1270001" cy="1270001"/>
          </a:xfrm>
          <a:prstGeom prst="line">
            <a:avLst/>
          </a:prstGeom>
          <a:ln w="12700">
            <a:miter lim="400000"/>
          </a:ln>
        </p:spPr>
        <p:txBody>
          <a:bodyPr wrap="none" lIns="50800" tIns="50800" rIns="50800" bIns="50800" anchor="ctr">
            <a:spAutoFit/>
          </a:bodyPr>
          <a:lstStyle>
            <a:lvl1pPr algn="l" defTabSz="587022">
              <a:defRPr sz="2800" b="1">
                <a:solidFill>
                  <a:srgbClr val="000000"/>
                </a:solidFill>
              </a:defRPr>
            </a:lvl1pPr>
          </a:lstStyle>
          <a:p>
            <a:pPr>
              <a:defRPr/>
            </a:pPr>
            <a:r>
              <a:rPr/>
              <a:t>…</a:t>
            </a:r>
            <a:endParaRPr/>
          </a:p>
        </p:txBody>
      </p:sp>
      <p:grpSp>
        <p:nvGrpSpPr>
          <p:cNvPr id="269" name="Group"/>
          <p:cNvGrpSpPr/>
          <p:nvPr/>
        </p:nvGrpSpPr>
        <p:grpSpPr bwMode="auto">
          <a:xfrm>
            <a:off x="1753845" y="6207383"/>
            <a:ext cx="3732408" cy="3249617"/>
            <a:chOff x="0" y="0"/>
            <a:chExt cx="3732408" cy="3249617"/>
          </a:xfrm>
        </p:grpSpPr>
        <p:pic>
          <p:nvPicPr>
            <p:cNvPr id="267" name="Screenshot 2023-04-15 at 20.16.02.png" descr="Screenshot 2023-04-15 at 20.16.02.png"/>
            <p:cNvPicPr>
              <a:picLocks noChangeAspect="1"/>
            </p:cNvPicPr>
            <p:nvPr/>
          </p:nvPicPr>
          <p:blipFill>
            <a:blip r:embed="rId3"/>
            <a:stretch/>
          </p:blipFill>
          <p:spPr bwMode="auto">
            <a:xfrm>
              <a:off x="0" y="0"/>
              <a:ext cx="3732408" cy="2792446"/>
            </a:xfrm>
            <a:prstGeom prst="rect">
              <a:avLst/>
            </a:prstGeom>
            <a:ln w="12700" cap="flat">
              <a:noFill/>
              <a:miter lim="400000"/>
            </a:ln>
            <a:effectLst/>
          </p:spPr>
        </p:pic>
        <p:sp>
          <p:nvSpPr>
            <p:cNvPr id="268" name="Group"/>
            <p:cNvSpPr/>
            <p:nvPr/>
          </p:nvSpPr>
          <p:spPr bwMode="auto">
            <a:xfrm>
              <a:off x="352283" y="2720937"/>
              <a:ext cx="3027842" cy="528679"/>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Anomáliakeresés</a:t>
              </a:r>
              <a:endParaRPr/>
            </a:p>
          </p:txBody>
        </p:sp>
      </p:grpSp>
      <p:grpSp>
        <p:nvGrpSpPr>
          <p:cNvPr id="272" name="Group"/>
          <p:cNvGrpSpPr/>
          <p:nvPr/>
        </p:nvGrpSpPr>
        <p:grpSpPr bwMode="auto">
          <a:xfrm>
            <a:off x="8965912" y="1162914"/>
            <a:ext cx="3732408" cy="4548646"/>
            <a:chOff x="0" y="0"/>
            <a:chExt cx="3732408" cy="4548646"/>
          </a:xfrm>
        </p:grpSpPr>
        <p:pic>
          <p:nvPicPr>
            <p:cNvPr id="270" name="Screenshot 2023-04-15 at 20.26.45.png" descr="Screenshot 2023-04-15 at 20.26.45.png"/>
            <p:cNvPicPr>
              <a:picLocks noChangeAspect="1"/>
            </p:cNvPicPr>
            <p:nvPr/>
          </p:nvPicPr>
          <p:blipFill>
            <a:blip r:embed="rId4"/>
            <a:stretch/>
          </p:blipFill>
          <p:spPr bwMode="auto">
            <a:xfrm>
              <a:off x="0" y="0"/>
              <a:ext cx="3732408" cy="3862108"/>
            </a:xfrm>
            <a:prstGeom prst="rect">
              <a:avLst/>
            </a:prstGeom>
            <a:ln w="12700" cap="flat">
              <a:noFill/>
              <a:miter lim="400000"/>
            </a:ln>
            <a:effectLst/>
          </p:spPr>
        </p:pic>
        <p:sp>
          <p:nvSpPr>
            <p:cNvPr id="271" name="Group"/>
            <p:cNvSpPr/>
            <p:nvPr/>
          </p:nvSpPr>
          <p:spPr bwMode="auto">
            <a:xfrm>
              <a:off x="886237" y="3278644"/>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Adattisztítás</a:t>
              </a:r>
              <a:endParaRPr/>
            </a:p>
          </p:txBody>
        </p:sp>
      </p:grpSp>
      <p:grpSp>
        <p:nvGrpSpPr>
          <p:cNvPr id="275" name="Group"/>
          <p:cNvGrpSpPr/>
          <p:nvPr/>
        </p:nvGrpSpPr>
        <p:grpSpPr bwMode="auto">
          <a:xfrm>
            <a:off x="7993073" y="5904709"/>
            <a:ext cx="3129077" cy="3922951"/>
            <a:chOff x="0" y="0"/>
            <a:chExt cx="3129077" cy="3922951"/>
          </a:xfrm>
        </p:grpSpPr>
        <p:pic>
          <p:nvPicPr>
            <p:cNvPr id="273" name="cfwnz.png" descr="cfwnz.png"/>
            <p:cNvPicPr>
              <a:picLocks noChangeAspect="1"/>
            </p:cNvPicPr>
            <p:nvPr/>
          </p:nvPicPr>
          <p:blipFill>
            <a:blip r:embed="rId5"/>
            <a:stretch/>
          </p:blipFill>
          <p:spPr bwMode="auto">
            <a:xfrm>
              <a:off x="0" y="0"/>
              <a:ext cx="3129077" cy="2910043"/>
            </a:xfrm>
            <a:prstGeom prst="rect">
              <a:avLst/>
            </a:prstGeom>
            <a:ln w="12700" cap="flat">
              <a:noFill/>
              <a:miter lim="400000"/>
            </a:ln>
            <a:effectLst/>
          </p:spPr>
        </p:pic>
        <p:sp>
          <p:nvSpPr>
            <p:cNvPr id="274" name="Group"/>
            <p:cNvSpPr/>
            <p:nvPr/>
          </p:nvSpPr>
          <p:spPr bwMode="auto">
            <a:xfrm>
              <a:off x="253185" y="2652950"/>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Text prediction</a:t>
              </a:r>
              <a:endParaRPr/>
            </a:p>
          </p:txBody>
        </p:sp>
      </p:grpSp>
      <p:grpSp>
        <p:nvGrpSpPr>
          <p:cNvPr id="278" name="Group"/>
          <p:cNvGrpSpPr/>
          <p:nvPr/>
        </p:nvGrpSpPr>
        <p:grpSpPr bwMode="auto">
          <a:xfrm>
            <a:off x="5268854" y="1932231"/>
            <a:ext cx="3444364" cy="3824907"/>
            <a:chOff x="0" y="0"/>
            <a:chExt cx="3444364" cy="3824907"/>
          </a:xfrm>
        </p:grpSpPr>
        <p:pic>
          <p:nvPicPr>
            <p:cNvPr id="276" name="KNN-Classification-1-1024x576.png" descr="KNN-Classification-1-1024x576.png"/>
            <p:cNvPicPr>
              <a:picLocks noChangeAspect="1"/>
            </p:cNvPicPr>
            <p:nvPr/>
          </p:nvPicPr>
          <p:blipFill>
            <a:blip r:embed="rId6"/>
            <a:stretch/>
          </p:blipFill>
          <p:spPr bwMode="auto">
            <a:xfrm>
              <a:off x="0" y="0"/>
              <a:ext cx="3444364" cy="2792583"/>
            </a:xfrm>
            <a:prstGeom prst="rect">
              <a:avLst/>
            </a:prstGeom>
            <a:ln w="12700" cap="flat">
              <a:noFill/>
              <a:miter lim="400000"/>
            </a:ln>
            <a:effectLst/>
          </p:spPr>
        </p:pic>
        <p:sp>
          <p:nvSpPr>
            <p:cNvPr id="277" name="Group"/>
            <p:cNvSpPr/>
            <p:nvPr/>
          </p:nvSpPr>
          <p:spPr bwMode="auto">
            <a:xfrm>
              <a:off x="452180" y="2554905"/>
              <a:ext cx="1270001" cy="1270001"/>
            </a:xfrm>
            <a:prstGeom prst="line">
              <a:avLst/>
            </a:prstGeom>
            <a:noFill/>
            <a:ln w="12700" cap="flat">
              <a:noFill/>
              <a:miter lim="400000"/>
            </a:ln>
            <a:effectLst/>
          </p:spPr>
          <p:txBody>
            <a:bodyPr wrap="none" lIns="50800" tIns="50800" rIns="50800" bIns="50800" numCol="1" anchor="ctr">
              <a:spAutoFit/>
            </a:bodyPr>
            <a:lstStyle>
              <a:lvl1pPr algn="l" defTabSz="587022">
                <a:defRPr sz="2800" b="1">
                  <a:solidFill>
                    <a:srgbClr val="000000"/>
                  </a:solidFill>
                </a:defRPr>
              </a:lvl1pPr>
            </a:lstStyle>
            <a:p>
              <a:pPr>
                <a:defRPr/>
              </a:pPr>
              <a:r>
                <a:rPr/>
                <a:t>Klaszterezés</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65"/>
                                        </p:tgtEl>
                                        <p:attrNameLst>
                                          <p:attrName>style.visibility</p:attrName>
                                        </p:attrNameLst>
                                      </p:cBhvr>
                                      <p:to>
                                        <p:strVal val="visible"/>
                                      </p:to>
                                    </p:set>
                                    <p:animEffect transition="in" filter="fade">
                                      <p:cBhvr>
                                        <p:cTn id="7" dur="3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62"/>
                                        </p:tgtEl>
                                        <p:attrNameLst>
                                          <p:attrName>style.visibility</p:attrName>
                                        </p:attrNameLst>
                                      </p:cBhvr>
                                      <p:to>
                                        <p:strVal val="visible"/>
                                      </p:to>
                                    </p:set>
                                    <p:animEffect transition="in" filter="fade">
                                      <p:cBhvr>
                                        <p:cTn id="12" dur="200"/>
                                        <p:tgtEl>
                                          <p:spTgt spid="2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269"/>
                                        </p:tgtEl>
                                        <p:attrNameLst>
                                          <p:attrName>style.visibility</p:attrName>
                                        </p:attrNameLst>
                                      </p:cBhvr>
                                      <p:to>
                                        <p:strVal val="visible"/>
                                      </p:to>
                                    </p:set>
                                    <p:animEffect transition="in" filter="fade">
                                      <p:cBhvr>
                                        <p:cTn id="17" dur="400"/>
                                        <p:tgtEl>
                                          <p:spTgt spid="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272"/>
                                        </p:tgtEl>
                                        <p:attrNameLst>
                                          <p:attrName>style.visibility</p:attrName>
                                        </p:attrNameLst>
                                      </p:cBhvr>
                                      <p:to>
                                        <p:strVal val="visible"/>
                                      </p:to>
                                    </p:set>
                                    <p:animEffect transition="in" filter="fade">
                                      <p:cBhvr>
                                        <p:cTn id="22" dur="200"/>
                                        <p:tgtEl>
                                          <p:spTgt spid="2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275"/>
                                        </p:tgtEl>
                                        <p:attrNameLst>
                                          <p:attrName>style.visibility</p:attrName>
                                        </p:attrNameLst>
                                      </p:cBhvr>
                                      <p:to>
                                        <p:strVal val="visible"/>
                                      </p:to>
                                    </p:set>
                                    <p:animEffect transition="in" filter="fade">
                                      <p:cBhvr>
                                        <p:cTn id="27" dur="200"/>
                                        <p:tgtEl>
                                          <p:spTgt spid="2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278"/>
                                        </p:tgtEl>
                                        <p:attrNameLst>
                                          <p:attrName>style.visibility</p:attrName>
                                        </p:attrNameLst>
                                      </p:cBhvr>
                                      <p:to>
                                        <p:strVal val="visible"/>
                                      </p:to>
                                    </p:set>
                                    <p:animEffect transition="in" filter="fade">
                                      <p:cBhvr>
                                        <p:cTn id="32" dur="200"/>
                                        <p:tgtEl>
                                          <p:spTgt spid="2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266"/>
                                        </p:tgtEl>
                                        <p:attrNameLst>
                                          <p:attrName>style.visibility</p:attrName>
                                        </p:attrNameLst>
                                      </p:cBhvr>
                                      <p:to>
                                        <p:strVal val="visible"/>
                                      </p:to>
                                    </p:set>
                                    <p:animEffect transition="in" filter="fade">
                                      <p:cBhvr>
                                        <p:cTn id="37" dur="3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82" name="Machine Learning"/>
          <p:cNvSpPr txBox="1">
            <a:spLocks noGrp="1"/>
          </p:cNvSpPr>
          <p:nvPr>
            <p:ph type="title"/>
          </p:nvPr>
        </p:nvSpPr>
        <p:spPr bwMode="auto">
          <a:xfrm>
            <a:off x="698500" y="440266"/>
            <a:ext cx="6546874" cy="1016001"/>
          </a:xfrm>
          <a:prstGeom prst="rect">
            <a:avLst/>
          </a:prstGeom>
        </p:spPr>
        <p:txBody>
          <a:bodyPr/>
          <a:lstStyle>
            <a:lvl1pPr defTabSz="1716590">
              <a:defRPr sz="5950" spc="-118"/>
            </a:lvl1pPr>
          </a:lstStyle>
          <a:p>
            <a:pPr>
              <a:defRPr/>
            </a:pPr>
            <a:r>
              <a:rPr/>
              <a:t>Machine Learning</a:t>
            </a:r>
            <a:endParaRPr/>
          </a:p>
        </p:txBody>
      </p:sp>
      <p:sp>
        <p:nvSpPr>
          <p:cNvPr id="283" name="Learning Paradigms"/>
          <p:cNvSpPr txBox="1"/>
          <p:nvPr/>
        </p:nvSpPr>
        <p:spPr bwMode="auto">
          <a:xfrm>
            <a:off x="698500" y="1412977"/>
            <a:ext cx="4317776" cy="671803"/>
          </a:xfrm>
          <a:prstGeom prst="rect">
            <a:avLst/>
          </a:prstGeom>
          <a:ln w="12700">
            <a:miter lim="400000"/>
          </a:ln>
        </p:spPr>
        <p:txBody>
          <a:bodyPr lIns="50800" tIns="50800" rIns="50800" bIns="50800">
            <a:normAutofit/>
          </a:bodyPr>
          <a:lstStyle>
            <a:lvl1pPr algn="l" defTabSz="528319">
              <a:defRPr sz="3400" b="1">
                <a:solidFill>
                  <a:srgbClr val="000000"/>
                </a:solidFill>
              </a:defRPr>
            </a:lvl1pPr>
          </a:lstStyle>
          <a:p>
            <a:pPr>
              <a:defRPr/>
            </a:pPr>
            <a:r>
              <a:rPr/>
              <a:t>Learning Paradigms</a:t>
            </a:r>
            <a:endParaRPr/>
          </a:p>
        </p:txBody>
      </p:sp>
      <p:sp>
        <p:nvSpPr>
          <p:cNvPr id="284" name="3. Megerősítéses tanulás…"/>
          <p:cNvSpPr/>
          <p:nvPr/>
        </p:nvSpPr>
        <p:spPr bwMode="auto">
          <a:xfrm>
            <a:off x="1077307" y="2469326"/>
            <a:ext cx="3824842" cy="1797107"/>
          </a:xfrm>
          <a:prstGeom prst="rect">
            <a:avLst/>
          </a:prstGeom>
          <a:solidFill>
            <a:schemeClr val="accent4">
              <a:hueOff val="-476017"/>
              <a:lumOff val="-10042"/>
            </a:schemeClr>
          </a:solidFill>
          <a:ln w="12700">
            <a:miter lim="400000"/>
          </a:ln>
        </p:spPr>
        <p:txBody>
          <a:bodyPr lIns="50800" tIns="50800" rIns="50800" bIns="50800" anchor="ctr"/>
          <a:lstStyle/>
          <a:p>
            <a:pPr defTabSz="584200">
              <a:defRPr sz="3200">
                <a:solidFill>
                  <a:srgbClr val="000000"/>
                </a:solidFill>
                <a:latin typeface="Helvetica Neue Medium"/>
                <a:ea typeface="Helvetica Neue Medium"/>
                <a:cs typeface="Helvetica Neue Medium"/>
              </a:defRPr>
            </a:pPr>
            <a:r>
              <a:rPr/>
              <a:t>3. Megerősítéses tanulás</a:t>
            </a:r>
            <a:endParaRPr/>
          </a:p>
          <a:p>
            <a:pPr defTabSz="584200">
              <a:defRPr sz="3200">
                <a:solidFill>
                  <a:srgbClr val="000000"/>
                </a:solidFill>
                <a:latin typeface="Helvetica Neue Medium"/>
                <a:ea typeface="Helvetica Neue Medium"/>
                <a:cs typeface="Helvetica Neue Medium"/>
              </a:defRPr>
            </a:pPr>
            <a:r>
              <a:rPr/>
              <a:t>(Reinforcement)</a:t>
            </a:r>
            <a:endParaRPr/>
          </a:p>
        </p:txBody>
      </p:sp>
      <p:grpSp>
        <p:nvGrpSpPr>
          <p:cNvPr id="296" name="Group"/>
          <p:cNvGrpSpPr/>
          <p:nvPr/>
        </p:nvGrpSpPr>
        <p:grpSpPr bwMode="auto">
          <a:xfrm>
            <a:off x="6295605" y="1483398"/>
            <a:ext cx="6012454" cy="7214862"/>
            <a:chOff x="0" y="0"/>
            <a:chExt cx="6012453" cy="7214860"/>
          </a:xfrm>
        </p:grpSpPr>
        <p:pic>
          <p:nvPicPr>
            <p:cNvPr id="285" name="1_CjLFVeYssOIJaeijrxPHPg.png" descr="1_CjLFVeYssOIJaeijrxPHPg.png"/>
            <p:cNvPicPr>
              <a:picLocks noChangeAspect="1"/>
            </p:cNvPicPr>
            <p:nvPr/>
          </p:nvPicPr>
          <p:blipFill>
            <a:blip r:embed="rId3"/>
            <a:stretch/>
          </p:blipFill>
          <p:spPr bwMode="auto">
            <a:xfrm>
              <a:off x="1871834" y="5275051"/>
              <a:ext cx="3069776" cy="1939810"/>
            </a:xfrm>
            <a:prstGeom prst="rect">
              <a:avLst/>
            </a:prstGeom>
            <a:ln w="12700" cap="flat">
              <a:noFill/>
              <a:miter lim="400000"/>
            </a:ln>
            <a:effectLst/>
          </p:spPr>
        </p:pic>
        <p:sp>
          <p:nvSpPr>
            <p:cNvPr id="286" name="Agent"/>
            <p:cNvSpPr/>
            <p:nvPr/>
          </p:nvSpPr>
          <p:spPr bwMode="auto">
            <a:xfrm>
              <a:off x="1630859" y="869981"/>
              <a:ext cx="3551973" cy="1466359"/>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4800">
                  <a:solidFill>
                    <a:srgbClr val="000000"/>
                  </a:solidFill>
                  <a:latin typeface="Helvetica Neue Medium"/>
                  <a:ea typeface="Helvetica Neue Medium"/>
                  <a:cs typeface="Helvetica Neue Medium"/>
                </a:defRPr>
              </a:lvl1pPr>
            </a:lstStyle>
            <a:p>
              <a:pPr>
                <a:defRPr/>
              </a:pPr>
              <a:r>
                <a:rPr/>
                <a:t>Agent</a:t>
              </a:r>
              <a:endParaRPr/>
            </a:p>
          </p:txBody>
        </p:sp>
        <p:sp>
          <p:nvSpPr>
            <p:cNvPr id="287" name="Environment"/>
            <p:cNvSpPr/>
            <p:nvPr/>
          </p:nvSpPr>
          <p:spPr bwMode="auto">
            <a:xfrm>
              <a:off x="1711981" y="3621118"/>
              <a:ext cx="3551972" cy="1466358"/>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3300">
                  <a:solidFill>
                    <a:srgbClr val="000000"/>
                  </a:solidFill>
                  <a:latin typeface="Helvetica Neue Medium"/>
                  <a:ea typeface="Helvetica Neue Medium"/>
                  <a:cs typeface="Helvetica Neue Medium"/>
                </a:defRPr>
              </a:lvl1pPr>
            </a:lstStyle>
            <a:p>
              <a:pPr>
                <a:defRPr/>
              </a:pPr>
              <a:r>
                <a:rPr/>
                <a:t>Environment</a:t>
              </a:r>
              <a:endParaRPr/>
            </a:p>
          </p:txBody>
        </p:sp>
        <p:cxnSp>
          <p:nvCxnSpPr>
            <p:cNvPr id="288" name="Connection Line"/>
            <p:cNvCxnSpPr>
              <a:cxnSpLocks/>
              <a:stCxn id="287" idx="0"/>
              <a:endCxn id="286" idx="0"/>
            </p:cNvCxnSpPr>
            <p:nvPr/>
          </p:nvCxnSpPr>
          <p:spPr bwMode="auto">
            <a:xfrm flipH="1" flipV="1">
              <a:off x="3403600" y="1600200"/>
              <a:ext cx="88900" cy="2755900"/>
            </a:xfrm>
            <a:prstGeom prst="bentConnector3">
              <a:avLst>
                <a:gd name="adj1" fmla="val 3428571"/>
              </a:avLst>
            </a:prstGeom>
            <a:ln w="76200" cap="flat">
              <a:solidFill>
                <a:srgbClr val="000000"/>
              </a:solidFill>
              <a:prstDash val="solid"/>
              <a:miter lim="400000"/>
              <a:tailEnd type="triangle" w="med" len="med"/>
            </a:ln>
            <a:effectLst/>
          </p:spPr>
        </p:cxnSp>
        <p:sp>
          <p:nvSpPr>
            <p:cNvPr id="298" name="Connection Line"/>
            <p:cNvSpPr/>
            <p:nvPr/>
          </p:nvSpPr>
          <p:spPr bwMode="auto">
            <a:xfrm>
              <a:off x="698500" y="2184399"/>
              <a:ext cx="1013460" cy="2169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17350" y="0"/>
                  </a:lnTo>
                </a:path>
              </a:pathLst>
            </a:custGeom>
            <a:noFill/>
            <a:ln w="63500" cap="flat">
              <a:solidFill>
                <a:srgbClr val="000000"/>
              </a:solidFill>
              <a:prstDash val="solid"/>
              <a:miter lim="400000"/>
              <a:tailEnd type="triangle" w="med" len="med"/>
            </a:ln>
            <a:effectLst/>
          </p:spPr>
          <p:txBody>
            <a:bodyPr/>
            <a:lstStyle/>
            <a:p>
              <a:pPr>
                <a:defRPr/>
              </a:pPr>
              <a:endParaRPr/>
            </a:p>
          </p:txBody>
        </p:sp>
        <p:cxnSp>
          <p:nvCxnSpPr>
            <p:cNvPr id="290" name="Connection Line"/>
            <p:cNvCxnSpPr>
              <a:cxnSpLocks/>
              <a:stCxn id="287" idx="0"/>
              <a:endCxn id="286" idx="0"/>
            </p:cNvCxnSpPr>
            <p:nvPr/>
          </p:nvCxnSpPr>
          <p:spPr bwMode="auto">
            <a:xfrm flipH="1" flipV="1">
              <a:off x="3403600" y="1600200"/>
              <a:ext cx="88900" cy="2755900"/>
            </a:xfrm>
            <a:prstGeom prst="bentConnector3">
              <a:avLst>
                <a:gd name="adj1" fmla="val -2957142"/>
              </a:avLst>
            </a:prstGeom>
            <a:ln w="76200" cap="flat">
              <a:solidFill>
                <a:srgbClr val="000000"/>
              </a:solidFill>
              <a:prstDash val="solid"/>
              <a:miter lim="400000"/>
              <a:headEnd type="triangle" w="med" len="med"/>
              <a:tailEnd type="triangle" w="med" len="med"/>
            </a:ln>
            <a:effectLst/>
          </p:spPr>
        </p:cxnSp>
        <p:sp>
          <p:nvSpPr>
            <p:cNvPr id="291" name="Action"/>
            <p:cNvSpPr txBox="1"/>
            <p:nvPr/>
          </p:nvSpPr>
          <p:spPr bwMode="auto">
            <a:xfrm>
              <a:off x="3849644" y="2523914"/>
              <a:ext cx="2162810" cy="909629"/>
            </a:xfrm>
            <a:prstGeom prst="rect">
              <a:avLst/>
            </a:prstGeom>
            <a:noFill/>
            <a:ln w="12700" cap="flat">
              <a:noFill/>
              <a:miter lim="400000"/>
            </a:ln>
            <a:effectLst/>
          </p:spPr>
          <p:txBody>
            <a:bodyPr wrap="square" lIns="50800" tIns="50800" rIns="50800" bIns="50800" numCol="1" anchor="ctr">
              <a:noAutofit/>
            </a:bodyPr>
            <a:lstStyle>
              <a:lvl1pPr algn="l" defTabSz="587022">
                <a:defRPr sz="3800" b="1">
                  <a:solidFill>
                    <a:srgbClr val="000000"/>
                  </a:solidFill>
                </a:defRPr>
              </a:lvl1pPr>
            </a:lstStyle>
            <a:p>
              <a:pPr>
                <a:defRPr/>
              </a:pPr>
              <a:r>
                <a:rPr/>
                <a:t>Action</a:t>
              </a:r>
              <a:endParaRPr/>
            </a:p>
          </p:txBody>
        </p:sp>
        <p:sp>
          <p:nvSpPr>
            <p:cNvPr id="292" name="Reward"/>
            <p:cNvSpPr txBox="1"/>
            <p:nvPr/>
          </p:nvSpPr>
          <p:spPr bwMode="auto">
            <a:xfrm>
              <a:off x="712376" y="2641293"/>
              <a:ext cx="1793818" cy="674872"/>
            </a:xfrm>
            <a:prstGeom prst="rect">
              <a:avLst/>
            </a:prstGeom>
            <a:noFill/>
            <a:ln w="12700" cap="flat">
              <a:noFill/>
              <a:miter lim="400000"/>
            </a:ln>
            <a:effectLst/>
          </p:spPr>
          <p:txBody>
            <a:bodyPr wrap="square" lIns="50800" tIns="50800" rIns="50800" bIns="50800" numCol="1" anchor="ctr">
              <a:noAutofit/>
            </a:bodyPr>
            <a:lstStyle>
              <a:lvl1pPr algn="l" defTabSz="587022">
                <a:defRPr sz="2600" b="1">
                  <a:solidFill>
                    <a:schemeClr val="accent3">
                      <a:hueOff val="362282"/>
                      <a:satOff val="31803"/>
                      <a:lumOff val="-18242"/>
                    </a:schemeClr>
                  </a:solidFill>
                </a:defRPr>
              </a:lvl1pPr>
            </a:lstStyle>
            <a:p>
              <a:pPr>
                <a:defRPr/>
              </a:pPr>
              <a:r>
                <a:rPr/>
                <a:t>Reward</a:t>
              </a:r>
              <a:endParaRPr/>
            </a:p>
          </p:txBody>
        </p:sp>
        <p:sp>
          <p:nvSpPr>
            <p:cNvPr id="293" name="State"/>
            <p:cNvSpPr txBox="1"/>
            <p:nvPr/>
          </p:nvSpPr>
          <p:spPr bwMode="auto">
            <a:xfrm>
              <a:off x="0" y="4420522"/>
              <a:ext cx="1272951" cy="674872"/>
            </a:xfrm>
            <a:prstGeom prst="rect">
              <a:avLst/>
            </a:prstGeom>
            <a:noFill/>
            <a:ln w="12700" cap="flat">
              <a:noFill/>
              <a:miter lim="400000"/>
            </a:ln>
            <a:effectLst/>
          </p:spPr>
          <p:txBody>
            <a:bodyPr wrap="square" lIns="50800" tIns="50800" rIns="50800" bIns="50800" numCol="1" anchor="ctr">
              <a:noAutofit/>
            </a:bodyPr>
            <a:lstStyle>
              <a:lvl1pPr algn="l" defTabSz="587022">
                <a:defRPr sz="2600" b="1">
                  <a:solidFill>
                    <a:schemeClr val="accent6">
                      <a:satOff val="-16844"/>
                      <a:lumOff val="-30747"/>
                    </a:schemeClr>
                  </a:solidFill>
                </a:defRPr>
              </a:lvl1pPr>
            </a:lstStyle>
            <a:p>
              <a:pPr>
                <a:defRPr/>
              </a:pPr>
              <a:r>
                <a:rPr/>
                <a:t>State</a:t>
              </a:r>
              <a:endParaRPr/>
            </a:p>
          </p:txBody>
        </p:sp>
        <p:pic>
          <p:nvPicPr>
            <p:cNvPr id="294" name="1_CjLFVeYssOIJaeijrxPHPg.png" descr="1_CjLFVeYssOIJaeijrxPHPg.png"/>
            <p:cNvPicPr>
              <a:picLocks noChangeAspect="1"/>
            </p:cNvPicPr>
            <p:nvPr/>
          </p:nvPicPr>
          <p:blipFill>
            <a:blip r:embed="rId4"/>
            <a:stretch/>
          </p:blipFill>
          <p:spPr bwMode="auto">
            <a:xfrm>
              <a:off x="103577" y="5379628"/>
              <a:ext cx="1382161" cy="1730602"/>
            </a:xfrm>
            <a:prstGeom prst="rect">
              <a:avLst/>
            </a:prstGeom>
            <a:ln w="12700" cap="flat">
              <a:noFill/>
              <a:miter lim="400000"/>
            </a:ln>
            <a:effectLst/>
          </p:spPr>
        </p:pic>
        <p:pic>
          <p:nvPicPr>
            <p:cNvPr id="295" name="1_CjLFVeYssOIJaeijrxPHPg.png" descr="1_CjLFVeYssOIJaeijrxPHPg.png"/>
            <p:cNvPicPr>
              <a:picLocks noChangeAspect="1"/>
            </p:cNvPicPr>
            <p:nvPr/>
          </p:nvPicPr>
          <p:blipFill>
            <a:blip r:embed="rId5"/>
            <a:stretch/>
          </p:blipFill>
          <p:spPr bwMode="auto">
            <a:xfrm>
              <a:off x="2959995" y="0"/>
              <a:ext cx="1056009" cy="873965"/>
            </a:xfrm>
            <a:prstGeom prst="rect">
              <a:avLst/>
            </a:prstGeom>
            <a:ln w="12700" cap="flat">
              <a:noFill/>
              <a:miter lim="400000"/>
            </a:ln>
            <a:effectLst/>
          </p:spPr>
        </p:pic>
      </p:grpSp>
      <p:pic>
        <p:nvPicPr>
          <p:cNvPr id="297" name="unsup (1).gif" descr="unsup (1).gif"/>
          <p:cNvPicPr/>
          <p:nvPr/>
        </p:nvPicPr>
        <p:blipFill>
          <a:blip r:embed="rId6"/>
          <a:stretch/>
        </p:blipFill>
        <p:spPr bwMode="auto">
          <a:xfrm>
            <a:off x="327808" y="4650979"/>
            <a:ext cx="5874199" cy="39650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296"/>
                                        </p:tgtEl>
                                        <p:attrNameLst>
                                          <p:attrName>style.visibility</p:attrName>
                                        </p:attrNameLst>
                                      </p:cBhvr>
                                      <p:to>
                                        <p:strVal val="visible"/>
                                      </p:to>
                                    </p:set>
                                    <p:animEffect transition="in" filter="fade">
                                      <p:cBhvr>
                                        <p:cTn id="7" dur="2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297"/>
                                        </p:tgtEl>
                                        <p:attrNameLst>
                                          <p:attrName>style.visibility</p:attrName>
                                        </p:attrNameLst>
                                      </p:cBhvr>
                                      <p:to>
                                        <p:strVal val="visible"/>
                                      </p:to>
                                    </p:set>
                                    <p:animEffect transition="in" filter="fade">
                                      <p:cBhvr>
                                        <p:cTn id="12" dur="2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02" name="Linear Regression…"/>
          <p:cNvSpPr txBox="1">
            <a:spLocks noGrp="1"/>
          </p:cNvSpPr>
          <p:nvPr>
            <p:ph type="body" sz="half" idx="1"/>
          </p:nvPr>
        </p:nvSpPr>
        <p:spPr bwMode="auto">
          <a:xfrm>
            <a:off x="636963" y="2248695"/>
            <a:ext cx="5415958" cy="7084120"/>
          </a:xfrm>
          <a:prstGeom prst="rect">
            <a:avLst/>
          </a:prstGeom>
        </p:spPr>
        <p:txBody>
          <a:bodyPr/>
          <a:lstStyle/>
          <a:p>
            <a:pPr marL="661384" indent="-558006" defTabSz="1283108">
              <a:spcBef>
                <a:spcPts val="900"/>
              </a:spcBef>
              <a:buClr>
                <a:srgbClr val="000000"/>
              </a:buClr>
              <a:buSzPct val="100000"/>
              <a:buFont typeface="TimesNewRomanPSMT"/>
              <a:buAutoNum type="arabicPeriod"/>
              <a:defRPr sz="2800" spc="-28"/>
            </a:pPr>
            <a:r>
              <a:rPr/>
              <a:t>Linear Regression</a:t>
            </a:r>
            <a:endParaRPr/>
          </a:p>
          <a:p>
            <a:pPr marL="661384" indent="-558006" defTabSz="1283108">
              <a:spcBef>
                <a:spcPts val="900"/>
              </a:spcBef>
              <a:buClr>
                <a:srgbClr val="000000"/>
              </a:buClr>
              <a:buSzPct val="100000"/>
              <a:buFont typeface="TimesNewRomanPSMT"/>
              <a:buAutoNum type="arabicPeriod"/>
              <a:defRPr sz="2800" spc="-28"/>
            </a:pPr>
            <a:r>
              <a:rPr/>
              <a:t>Logistic Regression</a:t>
            </a:r>
            <a:endParaRPr/>
          </a:p>
          <a:p>
            <a:pPr marL="661384" indent="-558006" defTabSz="1283108">
              <a:spcBef>
                <a:spcPts val="900"/>
              </a:spcBef>
              <a:buClr>
                <a:srgbClr val="000000"/>
              </a:buClr>
              <a:buSzPct val="100000"/>
              <a:buFont typeface="TimesNewRomanPSMT"/>
              <a:buAutoNum type="arabicPeriod"/>
              <a:defRPr sz="2800" spc="-28"/>
            </a:pPr>
            <a:r>
              <a:rPr/>
              <a:t>Decision Trees</a:t>
            </a:r>
            <a:endParaRPr/>
          </a:p>
          <a:p>
            <a:pPr marL="661384" indent="-558006" defTabSz="1283108">
              <a:spcBef>
                <a:spcPts val="900"/>
              </a:spcBef>
              <a:buClr>
                <a:srgbClr val="000000"/>
              </a:buClr>
              <a:buSzPct val="100000"/>
              <a:buFont typeface="TimesNewRomanPSMT"/>
              <a:buAutoNum type="arabicPeriod"/>
              <a:defRPr sz="2800" spc="-28"/>
            </a:pPr>
            <a:r>
              <a:rPr/>
              <a:t>Random Forests</a:t>
            </a:r>
            <a:endParaRPr/>
          </a:p>
          <a:p>
            <a:pPr marL="661384" indent="-558006" defTabSz="1283108">
              <a:spcBef>
                <a:spcPts val="900"/>
              </a:spcBef>
              <a:buClr>
                <a:srgbClr val="000000"/>
              </a:buClr>
              <a:buSzPct val="100000"/>
              <a:buFont typeface="TimesNewRomanPSMT"/>
              <a:buAutoNum type="arabicPeriod"/>
              <a:defRPr sz="2800" spc="-28"/>
            </a:pPr>
            <a:r>
              <a:rPr/>
              <a:t>Gradient Boosting Machines (GBMs)</a:t>
            </a:r>
            <a:endParaRPr/>
          </a:p>
          <a:p>
            <a:pPr marL="661384" indent="-558006" defTabSz="1283108">
              <a:spcBef>
                <a:spcPts val="900"/>
              </a:spcBef>
              <a:buClr>
                <a:srgbClr val="000000"/>
              </a:buClr>
              <a:buSzPct val="100000"/>
              <a:buFont typeface="TimesNewRomanPSMT"/>
              <a:buAutoNum type="arabicPeriod"/>
              <a:defRPr sz="2800" spc="-28"/>
            </a:pPr>
            <a:r>
              <a:rPr/>
              <a:t>Support Vector Machines (SVMs)</a:t>
            </a:r>
            <a:endParaRPr/>
          </a:p>
          <a:p>
            <a:pPr marL="661384" indent="-558006" defTabSz="1283108">
              <a:spcBef>
                <a:spcPts val="900"/>
              </a:spcBef>
              <a:buClr>
                <a:srgbClr val="000000"/>
              </a:buClr>
              <a:buSzPct val="100000"/>
              <a:buFont typeface="TimesNewRomanPSMT"/>
              <a:buAutoNum type="arabicPeriod"/>
              <a:defRPr sz="2800" spc="-28"/>
            </a:pPr>
            <a:r>
              <a:rPr/>
              <a:t>k-Nearest Neighbors (k-NN)</a:t>
            </a:r>
            <a:endParaRPr/>
          </a:p>
          <a:p>
            <a:pPr marL="661384" indent="-558006" defTabSz="1283108">
              <a:spcBef>
                <a:spcPts val="900"/>
              </a:spcBef>
              <a:buClr>
                <a:srgbClr val="000000"/>
              </a:buClr>
              <a:buSzPct val="100000"/>
              <a:buFont typeface="TimesNewRomanPSMT"/>
              <a:buAutoNum type="arabicPeriod"/>
              <a:defRPr sz="2800" spc="-28"/>
            </a:pPr>
            <a:r>
              <a:rPr/>
              <a:t>Neural Networks</a:t>
            </a:r>
            <a:endParaRPr/>
          </a:p>
          <a:p>
            <a:pPr marL="661384" indent="-558006" defTabSz="1283108">
              <a:spcBef>
                <a:spcPts val="900"/>
              </a:spcBef>
              <a:buClr>
                <a:srgbClr val="000000"/>
              </a:buClr>
              <a:buSzPct val="100000"/>
              <a:buFont typeface="TimesNewRomanPSMT"/>
              <a:buAutoNum type="arabicPeriod"/>
              <a:defRPr sz="2800" spc="-28"/>
            </a:pPr>
            <a:r>
              <a:rPr/>
              <a:t>Deep Learning (e.g., Convolutional Neural Networks, Recurrent Neural Networks, Transformers)</a:t>
            </a:r>
            <a:endParaRPr/>
          </a:p>
          <a:p>
            <a:pPr marL="661384" indent="-558006" defTabSz="1283108">
              <a:spcBef>
                <a:spcPts val="900"/>
              </a:spcBef>
              <a:buClr>
                <a:srgbClr val="000000"/>
              </a:buClr>
              <a:buSzPct val="100000"/>
              <a:buFont typeface="TimesNewRomanPSMT"/>
              <a:buAutoNum type="arabicPeriod"/>
              <a:defRPr sz="2800" spc="-28"/>
            </a:pPr>
            <a:r>
              <a:rPr/>
              <a:t>Naive Bayes Classifiers</a:t>
            </a:r>
            <a:endParaRPr/>
          </a:p>
        </p:txBody>
      </p:sp>
      <p:sp>
        <p:nvSpPr>
          <p:cNvPr id="303" name="Modells"/>
          <p:cNvSpPr txBox="1">
            <a:spLocks noGrp="1"/>
          </p:cNvSpPr>
          <p:nvPr>
            <p:ph type="body" idx="21"/>
          </p:nvPr>
        </p:nvSpPr>
        <p:spPr bwMode="auto">
          <a:xfrm>
            <a:off x="698500" y="1412977"/>
            <a:ext cx="3557121" cy="671803"/>
          </a:xfrm>
          <a:prstGeom prst="rect">
            <a:avLst/>
          </a:prstGeom>
        </p:spPr>
        <p:txBody>
          <a:bodyPr>
            <a:normAutofit lnSpcReduction="10000"/>
          </a:bodyPr>
          <a:lstStyle/>
          <a:p>
            <a:pPr>
              <a:defRPr/>
            </a:pPr>
            <a:r>
              <a:rPr/>
              <a:t>Models</a:t>
            </a:r>
            <a:endParaRPr/>
          </a:p>
        </p:txBody>
      </p:sp>
      <p:sp>
        <p:nvSpPr>
          <p:cNvPr id="304" name="Machine Learning"/>
          <p:cNvSpPr txBox="1">
            <a:spLocks noGrp="1"/>
          </p:cNvSpPr>
          <p:nvPr>
            <p:ph type="title"/>
          </p:nvPr>
        </p:nvSpPr>
        <p:spPr bwMode="auto">
          <a:prstGeom prst="rect">
            <a:avLst/>
          </a:prstGeom>
        </p:spPr>
        <p:txBody>
          <a:bodyPr/>
          <a:lstStyle>
            <a:lvl1pPr defTabSz="1716590">
              <a:defRPr sz="5950" spc="-118"/>
            </a:lvl1pPr>
          </a:lstStyle>
          <a:p>
            <a:pPr>
              <a:defRPr/>
            </a:pPr>
            <a:r>
              <a:rPr/>
              <a:t>Machine Learning</a:t>
            </a:r>
            <a:endParaRPr/>
          </a:p>
        </p:txBody>
      </p:sp>
      <p:sp>
        <p:nvSpPr>
          <p:cNvPr id="305" name="k-Means Clustering…"/>
          <p:cNvSpPr txBox="1"/>
          <p:nvPr/>
        </p:nvSpPr>
        <p:spPr bwMode="auto">
          <a:xfrm>
            <a:off x="6933038" y="2309865"/>
            <a:ext cx="5855518" cy="7390053"/>
          </a:xfrm>
          <a:prstGeom prst="rect">
            <a:avLst/>
          </a:prstGeom>
          <a:ln w="12700">
            <a:miter lim="400000"/>
          </a:ln>
        </p:spPr>
        <p:txBody>
          <a:bodyPr lIns="50800" tIns="50800" rIns="50800" bIns="50800">
            <a:normAutofit/>
          </a:bodyPr>
          <a:lstStyle/>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k-Means Clustering</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Hierarchical Clustering</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Principal Component Analysis (PCA)</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Gaussian Mixture Models (GMMs)</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Hidden Markov Models (HMMs)</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DBSCAN</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t-Distributed Stochastic Neighbor Embedding (t-SNE)</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Autoencoders</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Reinforcement Learning (e.g., Q-learning, DQNs, PPO)</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Bayesian Networks</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Gaussian Processes</a:t>
            </a:r>
            <a:endParaRPr/>
          </a:p>
          <a:p>
            <a:pPr marL="625633" indent="-527843" algn="l" defTabSz="1213751">
              <a:lnSpc>
                <a:spcPct val="90000"/>
              </a:lnSpc>
              <a:spcBef>
                <a:spcPts val="900"/>
              </a:spcBef>
              <a:buClr>
                <a:srgbClr val="000000"/>
              </a:buClr>
              <a:buSzPct val="100000"/>
              <a:buFont typeface="TimesNewRomanPSMT"/>
              <a:buAutoNum type="arabicPeriod" startAt="11"/>
              <a:defRPr sz="2650" spc="-26">
                <a:solidFill>
                  <a:srgbClr val="000000"/>
                </a:solidFill>
              </a:defRPr>
            </a:pPr>
            <a:r>
              <a:rPr/>
              <a:t>…</a:t>
            </a:r>
            <a:endParaRPr/>
          </a:p>
        </p:txBody>
      </p:sp>
      <p:pic>
        <p:nvPicPr>
          <p:cNvPr id="306" name="download.jpg" descr="download.jpg"/>
          <p:cNvPicPr>
            <a:picLocks noChangeAspect="1"/>
          </p:cNvPicPr>
          <p:nvPr/>
        </p:nvPicPr>
        <p:blipFill>
          <a:blip r:embed="rId3"/>
          <a:stretch/>
        </p:blipFill>
        <p:spPr bwMode="auto">
          <a:xfrm>
            <a:off x="10187772" y="173078"/>
            <a:ext cx="1996699" cy="1550378"/>
          </a:xfrm>
          <a:prstGeom prst="rect">
            <a:avLst/>
          </a:prstGeom>
          <a:ln w="12700">
            <a:miter lim="400000"/>
          </a:ln>
        </p:spPr>
      </p:pic>
      <p:sp>
        <p:nvSpPr>
          <p:cNvPr id="307" name="Rectangle"/>
          <p:cNvSpPr/>
          <p:nvPr/>
        </p:nvSpPr>
        <p:spPr bwMode="auto">
          <a:xfrm>
            <a:off x="1245422" y="6468596"/>
            <a:ext cx="3170524" cy="501478"/>
          </a:xfrm>
          <a:prstGeom prst="rect">
            <a:avLst/>
          </a:prstGeom>
          <a:ln w="101600">
            <a:solidFill>
              <a:schemeClr val="accent5">
                <a:lumOff val="-29866"/>
              </a:schemeClr>
            </a:solidFill>
            <a:miter lim="400000"/>
          </a:ln>
        </p:spPr>
        <p:txBody>
          <a:bodyPr lIns="50800" tIns="50800" rIns="50800" bIns="50800" anchor="ctr"/>
          <a:lstStyle/>
          <a:p>
            <a:pPr defTabSz="584200">
              <a:defRPr sz="2200">
                <a:solidFill>
                  <a:schemeClr val="accent5">
                    <a:hueOff val="-82419"/>
                    <a:satOff val="-9513"/>
                    <a:lumOff val="-16343"/>
                  </a:schemeClr>
                </a:solidFill>
                <a:latin typeface="Helvetica Neue Medium"/>
                <a:ea typeface="Helvetica Neue Medium"/>
                <a:cs typeface="Helvetica Neue Medium"/>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11" name="Perceptron Model"/>
          <p:cNvSpPr txBox="1">
            <a:spLocks noGrp="1"/>
          </p:cNvSpPr>
          <p:nvPr>
            <p:ph type="title"/>
          </p:nvPr>
        </p:nvSpPr>
        <p:spPr bwMode="auto">
          <a:prstGeom prst="rect">
            <a:avLst/>
          </a:prstGeom>
        </p:spPr>
        <p:txBody>
          <a:bodyPr/>
          <a:lstStyle>
            <a:lvl1pPr defTabSz="1716590">
              <a:defRPr sz="5950" spc="-118"/>
            </a:lvl1pPr>
          </a:lstStyle>
          <a:p>
            <a:pPr>
              <a:defRPr/>
            </a:pPr>
            <a:r>
              <a:rPr/>
              <a:t>Perceptron Model</a:t>
            </a:r>
            <a:endParaRPr/>
          </a:p>
        </p:txBody>
      </p:sp>
      <p:sp>
        <p:nvSpPr>
          <p:cNvPr id="312" name="Artificial neural network"/>
          <p:cNvSpPr txBox="1"/>
          <p:nvPr/>
        </p:nvSpPr>
        <p:spPr bwMode="auto">
          <a:xfrm>
            <a:off x="698500" y="1412977"/>
            <a:ext cx="11607801" cy="671803"/>
          </a:xfrm>
          <a:prstGeom prst="rect">
            <a:avLst/>
          </a:prstGeom>
          <a:ln w="12700">
            <a:miter lim="400000"/>
          </a:ln>
        </p:spPr>
        <p:txBody>
          <a:bodyPr lIns="50800" tIns="50800" rIns="50800" bIns="50800">
            <a:normAutofit lnSpcReduction="10000"/>
          </a:bodyPr>
          <a:lstStyle>
            <a:lvl1pPr algn="l" defTabSz="587022">
              <a:defRPr sz="3800" b="1">
                <a:solidFill>
                  <a:srgbClr val="000000"/>
                </a:solidFill>
              </a:defRPr>
            </a:lvl1pPr>
          </a:lstStyle>
          <a:p>
            <a:pPr>
              <a:defRPr/>
            </a:pPr>
            <a:r>
              <a:rPr/>
              <a:t>Artificial neural network</a:t>
            </a:r>
            <a:endParaRPr/>
          </a:p>
        </p:txBody>
      </p:sp>
      <p:grpSp>
        <p:nvGrpSpPr>
          <p:cNvPr id="315" name="Group"/>
          <p:cNvGrpSpPr/>
          <p:nvPr/>
        </p:nvGrpSpPr>
        <p:grpSpPr bwMode="auto">
          <a:xfrm>
            <a:off x="7711274" y="1608203"/>
            <a:ext cx="4893464" cy="2726743"/>
            <a:chOff x="0" y="0"/>
            <a:chExt cx="4893462" cy="2726742"/>
          </a:xfrm>
        </p:grpSpPr>
        <p:sp>
          <p:nvSpPr>
            <p:cNvPr id="313" name="https://www.youtube.com/watch?v=cNxadbrN_aI"/>
            <p:cNvSpPr txBox="1"/>
            <p:nvPr/>
          </p:nvSpPr>
          <p:spPr bwMode="auto">
            <a:xfrm>
              <a:off x="0" y="2377188"/>
              <a:ext cx="4893462" cy="349555"/>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1700" u="sng">
                  <a:solidFill>
                    <a:srgbClr val="000000"/>
                  </a:solidFill>
                </a:defRPr>
              </a:lvl1pPr>
            </a:lstStyle>
            <a:p>
              <a:pPr>
                <a:defRPr u="none"/>
              </a:pPr>
              <a:r>
                <a:rPr u="sng">
                  <a:hlinkClick r:id="rId3" tooltip="https://www.youtube.com/watch?v=cNxadbrN_aI"/>
                </a:rPr>
                <a:t>https://www.youtube.com/watch?v=cNxadbrN_aI</a:t>
              </a:r>
              <a:endParaRPr/>
            </a:p>
          </p:txBody>
        </p:sp>
        <p:pic>
          <p:nvPicPr>
            <p:cNvPr id="314" name="Screenshot 2022-01-06 at 11.17.02.png" descr="Screenshot 2022-01-06 at 11.17.02.png">
              <a:hlinkClick r:id="rId4"/>
            </p:cNvPr>
            <p:cNvPicPr>
              <a:picLocks noChangeAspect="1"/>
            </p:cNvPicPr>
            <p:nvPr/>
          </p:nvPicPr>
          <p:blipFill>
            <a:blip r:embed="rId5"/>
            <a:stretch/>
          </p:blipFill>
          <p:spPr bwMode="auto">
            <a:xfrm>
              <a:off x="454617" y="0"/>
              <a:ext cx="3984229" cy="2261754"/>
            </a:xfrm>
            <a:prstGeom prst="rect">
              <a:avLst/>
            </a:prstGeom>
            <a:ln w="12700" cap="flat">
              <a:noFill/>
              <a:miter lim="400000"/>
            </a:ln>
            <a:effectLst/>
          </p:spPr>
        </p:pic>
      </p:grpSp>
      <p:pic>
        <p:nvPicPr>
          <p:cNvPr id="316" name="Kép 29" descr="Kép 29"/>
          <p:cNvPicPr>
            <a:picLocks noChangeAspect="1"/>
          </p:cNvPicPr>
          <p:nvPr/>
        </p:nvPicPr>
        <p:blipFill>
          <a:blip r:embed="rId6"/>
          <a:stretch/>
        </p:blipFill>
        <p:spPr bwMode="auto">
          <a:xfrm>
            <a:off x="5603492" y="5881455"/>
            <a:ext cx="2806809" cy="3116651"/>
          </a:xfrm>
          <a:prstGeom prst="rect">
            <a:avLst/>
          </a:prstGeom>
          <a:ln w="12700">
            <a:miter lim="400000"/>
          </a:ln>
        </p:spPr>
      </p:pic>
      <p:grpSp>
        <p:nvGrpSpPr>
          <p:cNvPr id="326" name="Group"/>
          <p:cNvGrpSpPr/>
          <p:nvPr/>
        </p:nvGrpSpPr>
        <p:grpSpPr bwMode="auto">
          <a:xfrm>
            <a:off x="8608121" y="5391597"/>
            <a:ext cx="3803569" cy="3560277"/>
            <a:chOff x="0" y="0"/>
            <a:chExt cx="3803567" cy="3560275"/>
          </a:xfrm>
        </p:grpSpPr>
        <p:pic>
          <p:nvPicPr>
            <p:cNvPr id="317" name="download.jpg" descr="download.jpg"/>
            <p:cNvPicPr>
              <a:picLocks noChangeAspect="1"/>
            </p:cNvPicPr>
            <p:nvPr/>
          </p:nvPicPr>
          <p:blipFill>
            <a:blip r:embed="rId7"/>
            <a:stretch/>
          </p:blipFill>
          <p:spPr bwMode="auto">
            <a:xfrm>
              <a:off x="0" y="0"/>
              <a:ext cx="1555011" cy="1207420"/>
            </a:xfrm>
            <a:prstGeom prst="rect">
              <a:avLst/>
            </a:prstGeom>
            <a:ln w="12700" cap="flat">
              <a:noFill/>
              <a:miter lim="400000"/>
            </a:ln>
            <a:effectLst/>
          </p:spPr>
        </p:pic>
        <p:grpSp>
          <p:nvGrpSpPr>
            <p:cNvPr id="324" name="Group"/>
            <p:cNvGrpSpPr/>
            <p:nvPr/>
          </p:nvGrpSpPr>
          <p:grpSpPr bwMode="auto">
            <a:xfrm>
              <a:off x="995445" y="469470"/>
              <a:ext cx="2808123" cy="2213127"/>
              <a:chOff x="61151" y="-611510"/>
              <a:chExt cx="2808122" cy="2213126"/>
            </a:xfrm>
          </p:grpSpPr>
          <p:grpSp>
            <p:nvGrpSpPr>
              <p:cNvPr id="322" name="Group"/>
              <p:cNvGrpSpPr/>
              <p:nvPr/>
            </p:nvGrpSpPr>
            <p:grpSpPr bwMode="auto">
              <a:xfrm>
                <a:off x="61151" y="-611511"/>
                <a:ext cx="2808123" cy="1430779"/>
                <a:chOff x="0" y="0"/>
                <a:chExt cx="2808122" cy="1430778"/>
              </a:xfrm>
            </p:grpSpPr>
            <p:pic>
              <p:nvPicPr>
                <p:cNvPr id="318" name="Neuron3.png" descr="Neuron3.png"/>
                <p:cNvPicPr>
                  <a:picLocks noChangeAspect="1"/>
                </p:cNvPicPr>
                <p:nvPr/>
              </p:nvPicPr>
              <p:blipFill>
                <a:blip r:embed="rId8"/>
                <a:stretch/>
              </p:blipFill>
              <p:spPr bwMode="auto">
                <a:xfrm>
                  <a:off x="491047" y="198015"/>
                  <a:ext cx="2317076" cy="1228330"/>
                </a:xfrm>
                <a:prstGeom prst="rect">
                  <a:avLst/>
                </a:prstGeom>
                <a:ln w="25400" cap="flat">
                  <a:solidFill>
                    <a:srgbClr val="000000"/>
                  </a:solidFill>
                  <a:prstDash val="solid"/>
                  <a:miter lim="400000"/>
                </a:ln>
                <a:effectLst/>
              </p:spPr>
            </p:pic>
            <p:sp>
              <p:nvSpPr>
                <p:cNvPr id="319" name="Line"/>
                <p:cNvSpPr/>
                <p:nvPr/>
              </p:nvSpPr>
              <p:spPr bwMode="auto">
                <a:xfrm>
                  <a:off x="0" y="3273"/>
                  <a:ext cx="490061" cy="19335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sp>
              <p:nvSpPr>
                <p:cNvPr id="320" name="Line"/>
                <p:cNvSpPr/>
                <p:nvPr/>
              </p:nvSpPr>
              <p:spPr bwMode="auto">
                <a:xfrm>
                  <a:off x="11790" y="12347"/>
                  <a:ext cx="472324" cy="1418432"/>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sp>
              <p:nvSpPr>
                <p:cNvPr id="321" name="Line"/>
                <p:cNvSpPr/>
                <p:nvPr/>
              </p:nvSpPr>
              <p:spPr bwMode="auto">
                <a:xfrm>
                  <a:off x="829" y="-1"/>
                  <a:ext cx="2802121" cy="19950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pPr>
                  <a:endParaRPr/>
                </a:p>
              </p:txBody>
            </p:sp>
          </p:grpSp>
          <p:sp>
            <p:nvSpPr>
              <p:cNvPr id="323" name="Neuron"/>
              <p:cNvSpPr txBox="1"/>
              <p:nvPr/>
            </p:nvSpPr>
            <p:spPr bwMode="auto">
              <a:xfrm>
                <a:off x="1419868" y="1459358"/>
                <a:ext cx="345154" cy="142258"/>
              </a:xfrm>
              <a:prstGeom prst="rect">
                <a:avLst/>
              </a:prstGeom>
              <a:noFill/>
              <a:ln w="12700" cap="flat">
                <a:noFill/>
                <a:miter lim="400000"/>
              </a:ln>
              <a:effectLst/>
            </p:spPr>
            <p:txBody>
              <a:bodyPr wrap="square" lIns="50800" tIns="50800" rIns="50800" bIns="50800" numCol="1" anchor="ctr">
                <a:noAutofit/>
              </a:bodyPr>
              <a:lstStyle>
                <a:lvl1pPr>
                  <a:defRPr sz="2500"/>
                </a:lvl1pPr>
              </a:lstStyle>
              <a:p>
                <a:pPr>
                  <a:defRPr/>
                </a:pPr>
                <a:r>
                  <a:rPr/>
                  <a:t>Neuron</a:t>
                </a:r>
                <a:endParaRPr/>
              </a:p>
            </p:txBody>
          </p:sp>
        </p:grpSp>
        <p:pic>
          <p:nvPicPr>
            <p:cNvPr id="325" name="1_vBIWWCFLLzZzGes1HcCJOw.jpeg" descr="1_vBIWWCFLLzZzGes1HcCJOw.jpeg"/>
            <p:cNvPicPr>
              <a:picLocks noChangeAspect="1"/>
            </p:cNvPicPr>
            <p:nvPr/>
          </p:nvPicPr>
          <p:blipFill>
            <a:blip r:embed="rId9"/>
            <a:stretch/>
          </p:blipFill>
          <p:spPr bwMode="auto">
            <a:xfrm>
              <a:off x="1606415" y="1958660"/>
              <a:ext cx="2138079" cy="1601616"/>
            </a:xfrm>
            <a:prstGeom prst="rect">
              <a:avLst/>
            </a:prstGeom>
            <a:ln w="12700" cap="flat">
              <a:noFill/>
              <a:miter lim="400000"/>
            </a:ln>
            <a:effectLst/>
          </p:spPr>
        </p:pic>
      </p:grpSp>
      <p:grpSp>
        <p:nvGrpSpPr>
          <p:cNvPr id="340" name="Group"/>
          <p:cNvGrpSpPr/>
          <p:nvPr/>
        </p:nvGrpSpPr>
        <p:grpSpPr bwMode="auto">
          <a:xfrm>
            <a:off x="623711" y="6769262"/>
            <a:ext cx="3047780" cy="2141071"/>
            <a:chOff x="0" y="0"/>
            <a:chExt cx="3047779" cy="2141069"/>
          </a:xfrm>
        </p:grpSpPr>
        <p:sp>
          <p:nvSpPr>
            <p:cNvPr id="327" name="Előrecsatolt egyrétegű hálózat"/>
            <p:cNvSpPr txBox="1"/>
            <p:nvPr/>
          </p:nvSpPr>
          <p:spPr bwMode="auto">
            <a:xfrm>
              <a:off x="95241" y="1816559"/>
              <a:ext cx="2857298" cy="324511"/>
            </a:xfrm>
            <a:prstGeom prst="rect">
              <a:avLst/>
            </a:prstGeom>
            <a:noFill/>
            <a:ln w="12700" cap="flat">
              <a:noFill/>
              <a:miter lim="400000"/>
            </a:ln>
            <a:effectLst/>
          </p:spPr>
          <p:txBody>
            <a:bodyPr wrap="none" lIns="50800" tIns="50800" rIns="50800" bIns="50800" numCol="1" anchor="ctr">
              <a:spAutoFit/>
            </a:bodyPr>
            <a:lstStyle/>
            <a:p>
              <a:pPr>
                <a:defRPr/>
              </a:pPr>
              <a:r>
                <a:rPr/>
                <a:t>Előrecsatolt egyrétegű hálózat</a:t>
              </a:r>
              <a:endParaRPr/>
            </a:p>
          </p:txBody>
        </p:sp>
        <p:grpSp>
          <p:nvGrpSpPr>
            <p:cNvPr id="339" name="Group"/>
            <p:cNvGrpSpPr/>
            <p:nvPr/>
          </p:nvGrpSpPr>
          <p:grpSpPr bwMode="auto">
            <a:xfrm>
              <a:off x="0" y="-1"/>
              <a:ext cx="3047780" cy="1707942"/>
              <a:chOff x="0" y="1804"/>
              <a:chExt cx="3047779" cy="1707940"/>
            </a:xfrm>
          </p:grpSpPr>
          <p:sp>
            <p:nvSpPr>
              <p:cNvPr id="328" name="Line"/>
              <p:cNvSpPr/>
              <p:nvPr/>
            </p:nvSpPr>
            <p:spPr bwMode="auto">
              <a:xfrm>
                <a:off x="892506" y="182836"/>
                <a:ext cx="664595" cy="389022"/>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29" name="Oval"/>
              <p:cNvSpPr/>
              <p:nvPr/>
            </p:nvSpPr>
            <p:spPr bwMode="auto">
              <a:xfrm>
                <a:off x="499550" y="669591"/>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0" name="Oval"/>
              <p:cNvSpPr/>
              <p:nvPr/>
            </p:nvSpPr>
            <p:spPr bwMode="auto">
              <a:xfrm>
                <a:off x="499550" y="1804"/>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1" name="Line"/>
              <p:cNvSpPr/>
              <p:nvPr/>
            </p:nvSpPr>
            <p:spPr bwMode="auto">
              <a:xfrm>
                <a:off x="13172" y="187989"/>
                <a:ext cx="48921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2" name="Line"/>
              <p:cNvSpPr/>
              <p:nvPr/>
            </p:nvSpPr>
            <p:spPr bwMode="auto">
              <a:xfrm flipV="1">
                <a:off x="892506" y="855775"/>
                <a:ext cx="631912"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3" name="Line"/>
              <p:cNvSpPr/>
              <p:nvPr/>
            </p:nvSpPr>
            <p:spPr bwMode="auto">
              <a:xfrm>
                <a:off x="13172" y="866906"/>
                <a:ext cx="48921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4" name="Oval"/>
              <p:cNvSpPr/>
              <p:nvPr/>
            </p:nvSpPr>
            <p:spPr bwMode="auto">
              <a:xfrm>
                <a:off x="1556114" y="636189"/>
                <a:ext cx="396219" cy="372369"/>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335" name="Line"/>
              <p:cNvSpPr/>
              <p:nvPr/>
            </p:nvSpPr>
            <p:spPr bwMode="auto">
              <a:xfrm>
                <a:off x="2117236" y="733473"/>
                <a:ext cx="930543"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6" name="Line"/>
              <p:cNvSpPr/>
              <p:nvPr/>
            </p:nvSpPr>
            <p:spPr bwMode="auto">
              <a:xfrm flipV="1">
                <a:off x="1021937" y="1041507"/>
                <a:ext cx="468637" cy="468637"/>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37" name="Oval"/>
              <p:cNvSpPr/>
              <p:nvPr/>
            </p:nvSpPr>
            <p:spPr bwMode="auto">
              <a:xfrm>
                <a:off x="486377" y="1337378"/>
                <a:ext cx="396219" cy="3723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38" name="Line"/>
              <p:cNvSpPr/>
              <p:nvPr/>
            </p:nvSpPr>
            <p:spPr bwMode="auto">
              <a:xfrm>
                <a:off x="0" y="1534693"/>
                <a:ext cx="489210"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sp>
        <p:nvSpPr>
          <p:cNvPr id="341" name="80-100 milliárd neuron"/>
          <p:cNvSpPr txBox="1"/>
          <p:nvPr/>
        </p:nvSpPr>
        <p:spPr bwMode="auto">
          <a:xfrm>
            <a:off x="9791961" y="9013776"/>
            <a:ext cx="2904390" cy="436678"/>
          </a:xfrm>
          <a:prstGeom prst="rect">
            <a:avLst/>
          </a:prstGeom>
          <a:ln w="12700">
            <a:miter lim="400000"/>
          </a:ln>
        </p:spPr>
        <p:txBody>
          <a:bodyPr wrap="none" lIns="50800" tIns="50800" rIns="50800" bIns="50800" anchor="ctr">
            <a:spAutoFit/>
          </a:bodyPr>
          <a:lstStyle>
            <a:lvl1pPr algn="l" defTabSz="457200">
              <a:lnSpc>
                <a:spcPct val="117999"/>
              </a:lnSpc>
              <a:defRPr sz="2200" i="1">
                <a:solidFill>
                  <a:srgbClr val="000000"/>
                </a:solidFill>
              </a:defRPr>
            </a:lvl1pPr>
          </a:lstStyle>
          <a:p>
            <a:pPr>
              <a:defRPr/>
            </a:pPr>
            <a:r>
              <a:rPr/>
              <a:t>80-100 milliárd neuron</a:t>
            </a:r>
            <a:endParaRPr/>
          </a:p>
        </p:txBody>
      </p:sp>
      <p:grpSp>
        <p:nvGrpSpPr>
          <p:cNvPr id="346" name="Group"/>
          <p:cNvGrpSpPr/>
          <p:nvPr/>
        </p:nvGrpSpPr>
        <p:grpSpPr bwMode="auto">
          <a:xfrm>
            <a:off x="428883" y="2170862"/>
            <a:ext cx="4613127" cy="4370310"/>
            <a:chOff x="0" y="0"/>
            <a:chExt cx="4613127" cy="4370310"/>
          </a:xfrm>
        </p:grpSpPr>
        <p:pic>
          <p:nvPicPr>
            <p:cNvPr id="342" name="0925_rosenblatt5.jpeg" descr="0925_rosenblatt5.jpeg"/>
            <p:cNvPicPr>
              <a:picLocks noChangeAspect="1"/>
            </p:cNvPicPr>
            <p:nvPr/>
          </p:nvPicPr>
          <p:blipFill>
            <a:blip r:embed="rId10"/>
            <a:stretch/>
          </p:blipFill>
          <p:spPr bwMode="auto">
            <a:xfrm>
              <a:off x="340306" y="0"/>
              <a:ext cx="4272820" cy="3343482"/>
            </a:xfrm>
            <a:prstGeom prst="rect">
              <a:avLst/>
            </a:prstGeom>
            <a:ln w="12700" cap="flat">
              <a:noFill/>
              <a:miter lim="400000"/>
            </a:ln>
            <a:effectLst/>
          </p:spPr>
        </p:pic>
        <p:sp>
          <p:nvSpPr>
            <p:cNvPr id="343" name="1958 - Frank Rosenblatt"/>
            <p:cNvSpPr txBox="1"/>
            <p:nvPr/>
          </p:nvSpPr>
          <p:spPr bwMode="auto">
            <a:xfrm>
              <a:off x="326031" y="3399291"/>
              <a:ext cx="3162060" cy="497586"/>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2200" i="1">
                  <a:solidFill>
                    <a:srgbClr val="000000"/>
                  </a:solidFill>
                </a:defRPr>
              </a:lvl1pPr>
            </a:lstStyle>
            <a:p>
              <a:pPr>
                <a:defRPr/>
              </a:pPr>
              <a:r>
                <a:rPr/>
                <a:t>1958 </a:t>
              </a:r>
              <a:r>
                <a:rPr lang="hu-HU"/>
                <a:t>–</a:t>
              </a:r>
              <a:r>
                <a:rPr/>
                <a:t> Frank Rosenblatt </a:t>
              </a:r>
              <a:endParaRPr/>
            </a:p>
          </p:txBody>
        </p:sp>
        <p:sp>
          <p:nvSpPr>
            <p:cNvPr id="344" name="20 x 20 fotóérzékelő"/>
            <p:cNvSpPr txBox="1"/>
            <p:nvPr/>
          </p:nvSpPr>
          <p:spPr bwMode="auto">
            <a:xfrm>
              <a:off x="0" y="3859568"/>
              <a:ext cx="2739211" cy="324511"/>
            </a:xfrm>
            <a:prstGeom prst="rect">
              <a:avLst/>
            </a:prstGeom>
            <a:noFill/>
            <a:ln w="12700" cap="flat">
              <a:noFill/>
              <a:miter lim="400000"/>
            </a:ln>
            <a:effectLst/>
          </p:spPr>
          <p:txBody>
            <a:bodyPr wrap="square" lIns="50800" tIns="50800" rIns="50800" bIns="50800" numCol="1" anchor="ctr">
              <a:spAutoFit/>
            </a:bodyPr>
            <a:lstStyle/>
            <a:p>
              <a:pPr>
                <a:defRPr/>
              </a:pPr>
              <a:r>
                <a:rPr/>
                <a:t>20 x 20 fotóérzékelő</a:t>
              </a:r>
              <a:endParaRPr/>
            </a:p>
          </p:txBody>
        </p:sp>
        <p:sp>
          <p:nvSpPr>
            <p:cNvPr id="345" name="~400 neuron"/>
            <p:cNvSpPr txBox="1"/>
            <p:nvPr/>
          </p:nvSpPr>
          <p:spPr bwMode="auto">
            <a:xfrm>
              <a:off x="2375408" y="3971021"/>
              <a:ext cx="1546860" cy="399289"/>
            </a:xfrm>
            <a:prstGeom prst="rect">
              <a:avLst/>
            </a:prstGeom>
            <a:noFill/>
            <a:ln w="12700" cap="flat">
              <a:noFill/>
              <a:miter lim="400000"/>
            </a:ln>
            <a:effectLst/>
          </p:spPr>
          <p:txBody>
            <a:bodyPr wrap="none" lIns="50800" tIns="50800" rIns="50800" bIns="50800" numCol="1" anchor="ctr">
              <a:spAutoFit/>
            </a:bodyPr>
            <a:lstStyle>
              <a:lvl1pPr algn="l" defTabSz="457200">
                <a:lnSpc>
                  <a:spcPct val="117999"/>
                </a:lnSpc>
                <a:defRPr sz="2000" i="1">
                  <a:solidFill>
                    <a:srgbClr val="000000"/>
                  </a:solidFill>
                </a:defRPr>
              </a:lvl1pPr>
            </a:lstStyle>
            <a:p>
              <a:pPr>
                <a:defRPr/>
              </a:pPr>
              <a:r>
                <a:rPr/>
                <a:t>~400 neuron</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46"/>
                                        </p:tgtEl>
                                        <p:attrNameLst>
                                          <p:attrName>style.visibility</p:attrName>
                                        </p:attrNameLst>
                                      </p:cBhvr>
                                      <p:to>
                                        <p:strVal val="visible"/>
                                      </p:to>
                                    </p:set>
                                    <p:animEffect transition="in" filter="fade">
                                      <p:cBhvr>
                                        <p:cTn id="7" dur="200"/>
                                        <p:tgtEl>
                                          <p:spTgt spid="3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340"/>
                                        </p:tgtEl>
                                        <p:attrNameLst>
                                          <p:attrName>style.visibility</p:attrName>
                                        </p:attrNameLst>
                                      </p:cBhvr>
                                      <p:to>
                                        <p:strVal val="visible"/>
                                      </p:to>
                                    </p:set>
                                    <p:animEffect transition="in" filter="fade">
                                      <p:cBhvr>
                                        <p:cTn id="12" dur="300"/>
                                        <p:tgtEl>
                                          <p:spTgt spid="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316"/>
                                        </p:tgtEl>
                                        <p:attrNameLst>
                                          <p:attrName>style.visibility</p:attrName>
                                        </p:attrNameLst>
                                      </p:cBhvr>
                                      <p:to>
                                        <p:strVal val="visible"/>
                                      </p:to>
                                    </p:set>
                                    <p:animEffect transition="in" filter="fade">
                                      <p:cBhvr>
                                        <p:cTn id="17" dur="2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315"/>
                                        </p:tgtEl>
                                        <p:attrNameLst>
                                          <p:attrName>style.visibility</p:attrName>
                                        </p:attrNameLst>
                                      </p:cBhvr>
                                      <p:to>
                                        <p:strVal val="visible"/>
                                      </p:to>
                                    </p:set>
                                    <p:animEffect transition="in" filter="fade">
                                      <p:cBhvr>
                                        <p:cTn id="22" dur="100"/>
                                        <p:tgtEl>
                                          <p:spTgt spid="3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326"/>
                                        </p:tgtEl>
                                        <p:attrNameLst>
                                          <p:attrName>style.visibility</p:attrName>
                                        </p:attrNameLst>
                                      </p:cBhvr>
                                      <p:to>
                                        <p:strVal val="visible"/>
                                      </p:to>
                                    </p:set>
                                    <p:animEffect transition="in" filter="fade">
                                      <p:cBhvr>
                                        <p:cTn id="27" dur="200"/>
                                        <p:tgtEl>
                                          <p:spTgt spid="3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341"/>
                                        </p:tgtEl>
                                        <p:attrNameLst>
                                          <p:attrName>style.visibility</p:attrName>
                                        </p:attrNameLst>
                                      </p:cBhvr>
                                      <p:to>
                                        <p:strVal val="visible"/>
                                      </p:to>
                                    </p:set>
                                    <p:animEffect transition="in" filter="fade">
                                      <p:cBhvr>
                                        <p:cTn id="32" dur="3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50" name="Neurális hálózat"/>
          <p:cNvSpPr txBox="1">
            <a:spLocks noGrp="1"/>
          </p:cNvSpPr>
          <p:nvPr>
            <p:ph type="title"/>
          </p:nvPr>
        </p:nvSpPr>
        <p:spPr bwMode="auto">
          <a:xfrm>
            <a:off x="698500" y="440266"/>
            <a:ext cx="6140093" cy="1016001"/>
          </a:xfrm>
          <a:prstGeom prst="rect">
            <a:avLst/>
          </a:prstGeom>
        </p:spPr>
        <p:txBody>
          <a:bodyPr/>
          <a:lstStyle>
            <a:lvl1pPr defTabSz="1716590">
              <a:defRPr sz="5950" spc="-118"/>
            </a:lvl1pPr>
          </a:lstStyle>
          <a:p>
            <a:pPr>
              <a:defRPr/>
            </a:pPr>
            <a:r>
              <a:rPr/>
              <a:t>Neurális hálózat</a:t>
            </a:r>
            <a:endParaRPr/>
          </a:p>
        </p:txBody>
      </p:sp>
      <p:sp>
        <p:nvSpPr>
          <p:cNvPr id="351" name="Perceptron"/>
          <p:cNvSpPr txBox="1"/>
          <p:nvPr/>
        </p:nvSpPr>
        <p:spPr bwMode="auto">
          <a:xfrm>
            <a:off x="698500" y="1412977"/>
            <a:ext cx="3724880" cy="896466"/>
          </a:xfrm>
          <a:prstGeom prst="rect">
            <a:avLst/>
          </a:prstGeom>
          <a:ln w="12700">
            <a:miter lim="400000"/>
          </a:ln>
        </p:spPr>
        <p:txBody>
          <a:bodyPr lIns="50800" tIns="50800" rIns="50800" bIns="50800">
            <a:normAutofit/>
          </a:bodyPr>
          <a:lstStyle>
            <a:lvl1pPr algn="l" defTabSz="587022">
              <a:defRPr sz="3800" b="1">
                <a:solidFill>
                  <a:srgbClr val="000000"/>
                </a:solidFill>
              </a:defRPr>
            </a:lvl1pPr>
          </a:lstStyle>
          <a:p>
            <a:pPr>
              <a:defRPr/>
            </a:pPr>
            <a:r>
              <a:rPr/>
              <a:t>Perceptron</a:t>
            </a:r>
            <a:endParaRPr/>
          </a:p>
        </p:txBody>
      </p:sp>
      <p:sp>
        <p:nvSpPr>
          <p:cNvPr id="352" name="Weights (súlyozás)"/>
          <p:cNvSpPr txBox="1"/>
          <p:nvPr/>
        </p:nvSpPr>
        <p:spPr bwMode="auto">
          <a:xfrm>
            <a:off x="5287103" y="5932600"/>
            <a:ext cx="2843848" cy="473392"/>
          </a:xfrm>
          <a:prstGeom prst="rect">
            <a:avLst/>
          </a:prstGeom>
          <a:solidFill>
            <a:srgbClr val="00A1FF"/>
          </a:solidFill>
          <a:ln w="12700">
            <a:miter lim="400000"/>
          </a:ln>
        </p:spPr>
        <p:txBody>
          <a:bodyPr wrap="none" lIns="50800" tIns="50800" rIns="50800" bIns="50800" anchor="ctr">
            <a:spAutoFit/>
          </a:bodyPr>
          <a:lstStyle>
            <a:lvl1pPr defTabSz="584200">
              <a:defRPr sz="2500">
                <a:solidFill>
                  <a:srgbClr val="000000"/>
                </a:solidFill>
                <a:latin typeface="Helvetica Neue Medium"/>
                <a:ea typeface="Helvetica Neue Medium"/>
                <a:cs typeface="Helvetica Neue Medium"/>
              </a:defRPr>
            </a:lvl1pPr>
          </a:lstStyle>
          <a:p>
            <a:pPr>
              <a:defRPr/>
            </a:pPr>
            <a:r>
              <a:rPr/>
              <a:t>Weights (súlyozás)</a:t>
            </a:r>
            <a:endParaRPr/>
          </a:p>
        </p:txBody>
      </p:sp>
      <p:grpSp>
        <p:nvGrpSpPr>
          <p:cNvPr id="355" name="Group"/>
          <p:cNvGrpSpPr/>
          <p:nvPr/>
        </p:nvGrpSpPr>
        <p:grpSpPr bwMode="auto">
          <a:xfrm>
            <a:off x="6432972" y="2189950"/>
            <a:ext cx="2097380" cy="1103370"/>
            <a:chOff x="0" y="0"/>
            <a:chExt cx="2097380" cy="1103370"/>
          </a:xfrm>
        </p:grpSpPr>
        <p:sp>
          <p:nvSpPr>
            <p:cNvPr id="353" name="+b"/>
            <p:cNvSpPr txBox="1"/>
            <p:nvPr/>
          </p:nvSpPr>
          <p:spPr bwMode="auto">
            <a:xfrm>
              <a:off x="0" y="561354"/>
              <a:ext cx="582002" cy="542015"/>
            </a:xfrm>
            <a:prstGeom prst="rect">
              <a:avLst/>
            </a:prstGeom>
            <a:solidFill>
              <a:srgbClr val="00A1FF"/>
            </a:solidFill>
            <a:ln w="12700" cap="flat">
              <a:noFill/>
              <a:miter lim="400000"/>
            </a:ln>
            <a:effectLst/>
          </p:spPr>
          <p:txBody>
            <a:bodyPr wrap="square" lIns="50800" tIns="50800" rIns="50800" bIns="50800" numCol="1" anchor="ctr">
              <a:noAutofit/>
            </a:bodyPr>
            <a:lstStyle>
              <a:lvl1pPr defTabSz="584200">
                <a:defRPr sz="2900">
                  <a:solidFill>
                    <a:srgbClr val="000000"/>
                  </a:solidFill>
                  <a:latin typeface="Helvetica Neue Medium"/>
                  <a:ea typeface="Helvetica Neue Medium"/>
                  <a:cs typeface="Helvetica Neue Medium"/>
                </a:defRPr>
              </a:lvl1pPr>
            </a:lstStyle>
            <a:p>
              <a:pPr>
                <a:defRPr/>
              </a:pPr>
              <a:r>
                <a:rPr/>
                <a:t>+b</a:t>
              </a:r>
              <a:endParaRPr/>
            </a:p>
          </p:txBody>
        </p:sp>
        <p:sp>
          <p:nvSpPr>
            <p:cNvPr id="354" name="Bias (torzíás)"/>
            <p:cNvSpPr txBox="1"/>
            <p:nvPr/>
          </p:nvSpPr>
          <p:spPr bwMode="auto">
            <a:xfrm>
              <a:off x="36752" y="0"/>
              <a:ext cx="2060628" cy="482959"/>
            </a:xfrm>
            <a:prstGeom prst="rect">
              <a:avLst/>
            </a:prstGeom>
            <a:solidFill>
              <a:srgbClr val="00A1FF"/>
            </a:solidFill>
            <a:ln w="12700" cap="flat">
              <a:noFill/>
              <a:miter lim="400000"/>
            </a:ln>
            <a:effectLst/>
          </p:spPr>
          <p:txBody>
            <a:bodyPr wrap="none" lIns="50800" tIns="50800" rIns="50800" bIns="50800" numCol="1" anchor="ctr">
              <a:spAutoFit/>
            </a:bodyPr>
            <a:lstStyle>
              <a:lvl1pPr defTabSz="584200">
                <a:defRPr sz="2500">
                  <a:solidFill>
                    <a:srgbClr val="000000"/>
                  </a:solidFill>
                  <a:latin typeface="Helvetica Neue Medium"/>
                  <a:ea typeface="Helvetica Neue Medium"/>
                  <a:cs typeface="Helvetica Neue Medium"/>
                </a:defRPr>
              </a:lvl1pPr>
            </a:lstStyle>
            <a:p>
              <a:pPr>
                <a:defRPr/>
              </a:pPr>
              <a:r>
                <a:rPr/>
                <a:t>Bias (torzí</a:t>
              </a:r>
              <a:r>
                <a:rPr lang="hu-HU"/>
                <a:t>t</a:t>
              </a:r>
              <a:r>
                <a:rPr/>
                <a:t>ás)</a:t>
              </a:r>
              <a:endParaRPr/>
            </a:p>
          </p:txBody>
        </p:sp>
      </p:grpSp>
      <p:grpSp>
        <p:nvGrpSpPr>
          <p:cNvPr id="374" name="Group"/>
          <p:cNvGrpSpPr/>
          <p:nvPr/>
        </p:nvGrpSpPr>
        <p:grpSpPr bwMode="auto">
          <a:xfrm>
            <a:off x="5315495" y="6659325"/>
            <a:ext cx="7396335" cy="2989632"/>
            <a:chOff x="0" y="0"/>
            <a:chExt cx="7396335" cy="2989632"/>
          </a:xfrm>
        </p:grpSpPr>
        <p:grpSp>
          <p:nvGrpSpPr>
            <p:cNvPr id="364" name="Group"/>
            <p:cNvGrpSpPr/>
            <p:nvPr/>
          </p:nvGrpSpPr>
          <p:grpSpPr bwMode="auto">
            <a:xfrm>
              <a:off x="3156105" y="644661"/>
              <a:ext cx="4240230" cy="2344970"/>
              <a:chOff x="0" y="0"/>
              <a:chExt cx="4240230" cy="2344970"/>
            </a:xfrm>
          </p:grpSpPr>
          <p:sp>
            <p:nvSpPr>
              <p:cNvPr id="356" name="Line"/>
              <p:cNvSpPr/>
              <p:nvPr/>
            </p:nvSpPr>
            <p:spPr bwMode="auto">
              <a:xfrm>
                <a:off x="1062102" y="721101"/>
                <a:ext cx="2631547" cy="1107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64"/>
                    </a:moveTo>
                    <a:lnTo>
                      <a:pt x="10493" y="21600"/>
                    </a:lnTo>
                    <a:lnTo>
                      <a:pt x="10381" y="237"/>
                    </a:lnTo>
                    <a:lnTo>
                      <a:pt x="21600" y="0"/>
                    </a:lnTo>
                  </a:path>
                </a:pathLst>
              </a:custGeom>
              <a:noFill/>
              <a:ln w="76200" cap="flat">
                <a:solidFill>
                  <a:schemeClr val="accent1"/>
                </a:solidFill>
                <a:prstDash val="solid"/>
                <a:miter lim="400000"/>
              </a:ln>
              <a:effectLst/>
            </p:spPr>
            <p:txBody>
              <a:bodyPr wrap="square" lIns="50800" tIns="50800" rIns="50800" bIns="50800" numCol="1" anchor="ctr">
                <a:noAutofit/>
              </a:bodyPr>
              <a:lstStyle/>
              <a:p>
                <a:pPr>
                  <a:defRPr/>
                </a:pPr>
                <a:endParaRPr/>
              </a:p>
            </p:txBody>
          </p:sp>
          <p:sp>
            <p:nvSpPr>
              <p:cNvPr id="357" name="Line"/>
              <p:cNvSpPr/>
              <p:nvPr/>
            </p:nvSpPr>
            <p:spPr bwMode="auto">
              <a:xfrm flipV="1">
                <a:off x="2352620" y="392363"/>
                <a:ext cx="1" cy="16189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58" name="Line"/>
              <p:cNvSpPr/>
              <p:nvPr/>
            </p:nvSpPr>
            <p:spPr bwMode="auto">
              <a:xfrm>
                <a:off x="1055864" y="1941111"/>
                <a:ext cx="2644306"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59" name="1"/>
              <p:cNvSpPr txBox="1"/>
              <p:nvPr/>
            </p:nvSpPr>
            <p:spPr bwMode="auto">
              <a:xfrm>
                <a:off x="1971438" y="578521"/>
                <a:ext cx="227280" cy="324511"/>
              </a:xfrm>
              <a:prstGeom prst="rect">
                <a:avLst/>
              </a:prstGeom>
              <a:noFill/>
              <a:ln w="12700" cap="flat">
                <a:noFill/>
                <a:miter lim="400000"/>
              </a:ln>
              <a:effectLst/>
            </p:spPr>
            <p:txBody>
              <a:bodyPr wrap="none" lIns="50800" tIns="50800" rIns="50800" bIns="50800" numCol="1" anchor="ctr">
                <a:spAutoFit/>
              </a:bodyPr>
              <a:lstStyle/>
              <a:p>
                <a:pPr>
                  <a:defRPr/>
                </a:pPr>
                <a:r>
                  <a:rPr/>
                  <a:t>1</a:t>
                </a:r>
                <a:endParaRPr/>
              </a:p>
            </p:txBody>
          </p:sp>
          <p:sp>
            <p:nvSpPr>
              <p:cNvPr id="360" name="0"/>
              <p:cNvSpPr txBox="1"/>
              <p:nvPr/>
            </p:nvSpPr>
            <p:spPr bwMode="auto">
              <a:xfrm>
                <a:off x="2238980" y="2020460"/>
                <a:ext cx="227281" cy="324511"/>
              </a:xfrm>
              <a:prstGeom prst="rect">
                <a:avLst/>
              </a:prstGeom>
              <a:noFill/>
              <a:ln w="12700" cap="flat">
                <a:noFill/>
                <a:miter lim="400000"/>
              </a:ln>
              <a:effectLst/>
            </p:spPr>
            <p:txBody>
              <a:bodyPr wrap="none" lIns="50800" tIns="50800" rIns="50800" bIns="50800" numCol="1" anchor="ctr">
                <a:spAutoFit/>
              </a:bodyPr>
              <a:lstStyle/>
              <a:p>
                <a:pPr>
                  <a:defRPr/>
                </a:pPr>
                <a:r>
                  <a:rPr/>
                  <a:t>0</a:t>
                </a:r>
                <a:endParaRPr/>
              </a:p>
            </p:txBody>
          </p:sp>
          <p:sp>
            <p:nvSpPr>
              <p:cNvPr id="361" name="Line"/>
              <p:cNvSpPr/>
              <p:nvPr/>
            </p:nvSpPr>
            <p:spPr bwMode="auto">
              <a:xfrm>
                <a:off x="1020846" y="727623"/>
                <a:ext cx="2659792" cy="1094852"/>
              </a:xfrm>
              <a:custGeom>
                <a:avLst/>
                <a:gdLst/>
                <a:ahLst/>
                <a:cxnLst>
                  <a:cxn ang="0">
                    <a:pos x="wd2" y="hd2"/>
                  </a:cxn>
                  <a:cxn ang="5400000">
                    <a:pos x="wd2" y="hd2"/>
                  </a:cxn>
                  <a:cxn ang="10800000">
                    <a:pos x="wd2" y="hd2"/>
                  </a:cxn>
                  <a:cxn ang="16200000">
                    <a:pos x="wd2" y="hd2"/>
                  </a:cxn>
                </a:cxnLst>
                <a:rect l="0" t="0" r="r" b="b"/>
                <a:pathLst>
                  <a:path w="21600" h="21483" fill="norm" stroke="1" extrusionOk="0">
                    <a:moveTo>
                      <a:pt x="0" y="21280"/>
                    </a:moveTo>
                    <a:cubicBezTo>
                      <a:pt x="893" y="21465"/>
                      <a:pt x="1784" y="21522"/>
                      <a:pt x="2669" y="21456"/>
                    </a:cubicBezTo>
                    <a:cubicBezTo>
                      <a:pt x="3615" y="21385"/>
                      <a:pt x="4564" y="21172"/>
                      <a:pt x="5479" y="20541"/>
                    </a:cubicBezTo>
                    <a:cubicBezTo>
                      <a:pt x="7581" y="19094"/>
                      <a:pt x="9299" y="15640"/>
                      <a:pt x="10793" y="11794"/>
                    </a:cubicBezTo>
                    <a:cubicBezTo>
                      <a:pt x="11559" y="9823"/>
                      <a:pt x="12275" y="7735"/>
                      <a:pt x="13111" y="5936"/>
                    </a:cubicBezTo>
                    <a:cubicBezTo>
                      <a:pt x="13907" y="4221"/>
                      <a:pt x="14800" y="2789"/>
                      <a:pt x="15788" y="1843"/>
                    </a:cubicBezTo>
                    <a:cubicBezTo>
                      <a:pt x="16637" y="1030"/>
                      <a:pt x="17529" y="593"/>
                      <a:pt x="18422" y="324"/>
                    </a:cubicBezTo>
                    <a:cubicBezTo>
                      <a:pt x="19469" y="9"/>
                      <a:pt x="20532" y="-78"/>
                      <a:pt x="21600" y="69"/>
                    </a:cubicBezTo>
                  </a:path>
                </a:pathLst>
              </a:custGeom>
              <a:noFill/>
              <a:ln w="76200" cap="flat">
                <a:solidFill>
                  <a:srgbClr val="FF1900"/>
                </a:solidFill>
                <a:prstDash val="solid"/>
                <a:miter lim="400000"/>
              </a:ln>
              <a:effectLst/>
            </p:spPr>
            <p:txBody>
              <a:bodyPr wrap="square" lIns="50800" tIns="50800" rIns="50800" bIns="50800" numCol="1" anchor="ctr">
                <a:noAutofit/>
              </a:bodyPr>
              <a:lstStyle/>
              <a:p>
                <a:pPr>
                  <a:defRPr/>
                </a:pPr>
                <a:endParaRPr/>
              </a:p>
            </p:txBody>
          </p:sp>
          <p:sp>
            <p:nvSpPr>
              <p:cNvPr id="362" name="Step"/>
              <p:cNvSpPr txBox="1"/>
              <p:nvPr/>
            </p:nvSpPr>
            <p:spPr bwMode="auto">
              <a:xfrm>
                <a:off x="0" y="1540055"/>
                <a:ext cx="752248" cy="461367"/>
              </a:xfrm>
              <a:prstGeom prst="rect">
                <a:avLst/>
              </a:prstGeom>
              <a:noFill/>
              <a:ln w="12700" cap="flat">
                <a:noFill/>
                <a:miter lim="400000"/>
              </a:ln>
              <a:effectLst/>
            </p:spPr>
            <p:txBody>
              <a:bodyPr wrap="none" lIns="50800" tIns="50800" rIns="50800" bIns="50800" numCol="1" anchor="ctr">
                <a:spAutoFit/>
              </a:bodyPr>
              <a:lstStyle>
                <a:lvl1pPr>
                  <a:defRPr sz="2400">
                    <a:solidFill>
                      <a:schemeClr val="accent1"/>
                    </a:solidFill>
                  </a:defRPr>
                </a:lvl1pPr>
              </a:lstStyle>
              <a:p>
                <a:pPr>
                  <a:defRPr/>
                </a:pPr>
                <a:r>
                  <a:rPr/>
                  <a:t>Step</a:t>
                </a:r>
                <a:endParaRPr/>
              </a:p>
            </p:txBody>
          </p:sp>
          <p:sp>
            <p:nvSpPr>
              <p:cNvPr id="363" name="Sigmoid"/>
              <p:cNvSpPr txBox="1"/>
              <p:nvPr/>
            </p:nvSpPr>
            <p:spPr bwMode="auto">
              <a:xfrm>
                <a:off x="3002435" y="0"/>
                <a:ext cx="1237794" cy="461366"/>
              </a:xfrm>
              <a:prstGeom prst="rect">
                <a:avLst/>
              </a:prstGeom>
              <a:noFill/>
              <a:ln w="12700" cap="flat">
                <a:noFill/>
                <a:miter lim="400000"/>
              </a:ln>
              <a:effectLst/>
            </p:spPr>
            <p:txBody>
              <a:bodyPr wrap="none" lIns="50800" tIns="50800" rIns="50800" bIns="50800" numCol="1" anchor="ctr">
                <a:spAutoFit/>
              </a:bodyPr>
              <a:lstStyle>
                <a:lvl1pPr>
                  <a:defRPr sz="2400">
                    <a:solidFill>
                      <a:schemeClr val="accent5">
                        <a:hueOff val="-82419"/>
                        <a:satOff val="-9513"/>
                        <a:lumOff val="-16343"/>
                      </a:schemeClr>
                    </a:solidFill>
                  </a:defRPr>
                </a:lvl1pPr>
              </a:lstStyle>
              <a:p>
                <a:pPr>
                  <a:defRPr/>
                </a:pPr>
                <a:r>
                  <a:rPr/>
                  <a:t>Sigmoid</a:t>
                </a:r>
                <a:endParaRPr/>
              </a:p>
            </p:txBody>
          </p:sp>
        </p:grpSp>
        <p:grpSp>
          <p:nvGrpSpPr>
            <p:cNvPr id="371" name="Group"/>
            <p:cNvGrpSpPr/>
            <p:nvPr/>
          </p:nvGrpSpPr>
          <p:grpSpPr bwMode="auto">
            <a:xfrm>
              <a:off x="0" y="746911"/>
              <a:ext cx="2808124" cy="2140472"/>
              <a:chOff x="0" y="0"/>
              <a:chExt cx="2808124" cy="2140472"/>
            </a:xfrm>
          </p:grpSpPr>
          <p:sp>
            <p:nvSpPr>
              <p:cNvPr id="365" name="Line"/>
              <p:cNvSpPr/>
              <p:nvPr/>
            </p:nvSpPr>
            <p:spPr bwMode="auto">
              <a:xfrm>
                <a:off x="140144" y="1557860"/>
                <a:ext cx="264887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6" name="Line"/>
              <p:cNvSpPr/>
              <p:nvPr/>
            </p:nvSpPr>
            <p:spPr bwMode="auto">
              <a:xfrm>
                <a:off x="140535" y="687223"/>
                <a:ext cx="2648481" cy="876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42"/>
                    </a:moveTo>
                    <a:lnTo>
                      <a:pt x="9838" y="21600"/>
                    </a:lnTo>
                    <a:lnTo>
                      <a:pt x="21600" y="0"/>
                    </a:lnTo>
                  </a:path>
                </a:pathLst>
              </a:custGeom>
              <a:noFill/>
              <a:ln w="50800" cap="flat">
                <a:solidFill>
                  <a:schemeClr val="accent1"/>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7" name="Line"/>
              <p:cNvSpPr/>
              <p:nvPr/>
            </p:nvSpPr>
            <p:spPr bwMode="auto">
              <a:xfrm flipV="1">
                <a:off x="1404061" y="80649"/>
                <a:ext cx="1" cy="149533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68" name="1"/>
              <p:cNvSpPr txBox="1"/>
              <p:nvPr/>
            </p:nvSpPr>
            <p:spPr bwMode="auto">
              <a:xfrm>
                <a:off x="1072388" y="0"/>
                <a:ext cx="227280" cy="324511"/>
              </a:xfrm>
              <a:prstGeom prst="rect">
                <a:avLst/>
              </a:prstGeom>
              <a:noFill/>
              <a:ln w="12700" cap="flat">
                <a:noFill/>
                <a:miter lim="400000"/>
              </a:ln>
              <a:effectLst/>
            </p:spPr>
            <p:txBody>
              <a:bodyPr wrap="none" lIns="50800" tIns="50800" rIns="50800" bIns="50800" numCol="1" anchor="ctr">
                <a:spAutoFit/>
              </a:bodyPr>
              <a:lstStyle/>
              <a:p>
                <a:pPr>
                  <a:defRPr/>
                </a:pPr>
                <a:r>
                  <a:rPr/>
                  <a:t>1</a:t>
                </a:r>
                <a:endParaRPr/>
              </a:p>
            </p:txBody>
          </p:sp>
          <p:sp>
            <p:nvSpPr>
              <p:cNvPr id="369" name="0"/>
              <p:cNvSpPr txBox="1"/>
              <p:nvPr/>
            </p:nvSpPr>
            <p:spPr bwMode="auto">
              <a:xfrm>
                <a:off x="1290421" y="1569961"/>
                <a:ext cx="227280" cy="324511"/>
              </a:xfrm>
              <a:prstGeom prst="rect">
                <a:avLst/>
              </a:prstGeom>
              <a:noFill/>
              <a:ln w="12700" cap="flat">
                <a:noFill/>
                <a:miter lim="400000"/>
              </a:ln>
              <a:effectLst/>
            </p:spPr>
            <p:txBody>
              <a:bodyPr wrap="none" lIns="50800" tIns="50800" rIns="50800" bIns="50800" numCol="1" anchor="ctr">
                <a:spAutoFit/>
              </a:bodyPr>
              <a:lstStyle/>
              <a:p>
                <a:pPr>
                  <a:defRPr/>
                </a:pPr>
                <a:r>
                  <a:rPr/>
                  <a:t>0</a:t>
                </a:r>
                <a:endParaRPr/>
              </a:p>
            </p:txBody>
          </p:sp>
          <p:sp>
            <p:nvSpPr>
              <p:cNvPr id="370" name="Rectified Linear Unit (ReLU)"/>
              <p:cNvSpPr txBox="1"/>
              <p:nvPr/>
            </p:nvSpPr>
            <p:spPr bwMode="auto">
              <a:xfrm>
                <a:off x="0" y="1803464"/>
                <a:ext cx="2808124" cy="337007"/>
              </a:xfrm>
              <a:prstGeom prst="rect">
                <a:avLst/>
              </a:prstGeom>
              <a:noFill/>
              <a:ln w="12700" cap="flat">
                <a:noFill/>
                <a:miter lim="400000"/>
              </a:ln>
              <a:effectLst/>
            </p:spPr>
            <p:txBody>
              <a:bodyPr wrap="none" lIns="50800" tIns="50800" rIns="50800" bIns="50800" numCol="1" anchor="ctr">
                <a:spAutoFit/>
              </a:bodyPr>
              <a:lstStyle>
                <a:lvl1pPr algn="l">
                  <a:defRPr b="1">
                    <a:solidFill>
                      <a:schemeClr val="accent1"/>
                    </a:solidFill>
                  </a:defRPr>
                </a:lvl1pPr>
              </a:lstStyle>
              <a:p>
                <a:pPr>
                  <a:defRPr/>
                </a:pPr>
                <a:r>
                  <a:rPr/>
                  <a:t>Rectified Linear Unit (ReLU)</a:t>
                </a:r>
                <a:endParaRPr/>
              </a:p>
            </p:txBody>
          </p:sp>
        </p:grpSp>
        <p:sp>
          <p:nvSpPr>
            <p:cNvPr id="372" name="Aktivációs fügvény"/>
            <p:cNvSpPr txBox="1"/>
            <p:nvPr/>
          </p:nvSpPr>
          <p:spPr bwMode="auto">
            <a:xfrm>
              <a:off x="2132068" y="199312"/>
              <a:ext cx="3020565" cy="498199"/>
            </a:xfrm>
            <a:prstGeom prst="rect">
              <a:avLst/>
            </a:prstGeom>
            <a:noFill/>
            <a:ln w="12700" cap="flat">
              <a:noFill/>
              <a:miter lim="400000"/>
            </a:ln>
            <a:effectLst/>
          </p:spPr>
          <p:txBody>
            <a:bodyPr wrap="none" lIns="50800" tIns="50800" rIns="50800" bIns="50800" numCol="1" anchor="ctr">
              <a:spAutoFit/>
            </a:bodyPr>
            <a:lstStyle>
              <a:lvl1pPr>
                <a:defRPr sz="2600"/>
              </a:lvl1pPr>
            </a:lstStyle>
            <a:p>
              <a:pPr>
                <a:defRPr/>
              </a:pPr>
              <a:r>
                <a:rPr/>
                <a:t>Aktivációs füg</a:t>
              </a:r>
              <a:r>
                <a:rPr lang="hu-HU"/>
                <a:t>g</a:t>
              </a:r>
              <a:r>
                <a:rPr/>
                <a:t>vény</a:t>
              </a:r>
              <a:endParaRPr/>
            </a:p>
          </p:txBody>
        </p:sp>
        <p:sp>
          <p:nvSpPr>
            <p:cNvPr id="373" name="f()"/>
            <p:cNvSpPr/>
            <p:nvPr/>
          </p:nvSpPr>
          <p:spPr bwMode="auto">
            <a:xfrm>
              <a:off x="5154384" y="0"/>
              <a:ext cx="900813" cy="896465"/>
            </a:xfrm>
            <a:prstGeom prst="ellipse">
              <a:avLst/>
            </a:prstGeom>
            <a:solidFill>
              <a:srgbClr val="ED220D"/>
            </a:solidFill>
            <a:ln w="12700" cap="flat">
              <a:noFill/>
              <a:miter lim="400000"/>
            </a:ln>
            <a:effectLst/>
          </p:spPr>
          <p:txBody>
            <a:bodyPr wrap="square" lIns="50800" tIns="50800" rIns="50800" bIns="50800" numCol="1" anchor="ctr">
              <a:noAutofit/>
            </a:bodyPr>
            <a:lstStyle>
              <a:lvl1pPr defTabSz="584200">
                <a:defRPr sz="3600">
                  <a:solidFill>
                    <a:srgbClr val="FFFFFF"/>
                  </a:solidFill>
                  <a:latin typeface="Helvetica Neue Medium"/>
                  <a:ea typeface="Helvetica Neue Medium"/>
                  <a:cs typeface="Helvetica Neue Medium"/>
                </a:defRPr>
              </a:lvl1pPr>
            </a:lstStyle>
            <a:p>
              <a:pPr>
                <a:defRPr/>
              </a:pPr>
              <a:r>
                <a:rPr/>
                <a:t>f()</a:t>
              </a:r>
              <a:endParaRPr/>
            </a:p>
          </p:txBody>
        </p:sp>
      </p:grpSp>
      <p:grpSp>
        <p:nvGrpSpPr>
          <p:cNvPr id="382" name="Group"/>
          <p:cNvGrpSpPr/>
          <p:nvPr/>
        </p:nvGrpSpPr>
        <p:grpSpPr bwMode="auto">
          <a:xfrm>
            <a:off x="3764494" y="3048032"/>
            <a:ext cx="8164037" cy="4377101"/>
            <a:chOff x="13411" y="0"/>
            <a:chExt cx="8164036" cy="4377100"/>
          </a:xfrm>
        </p:grpSpPr>
        <p:sp>
          <p:nvSpPr>
            <p:cNvPr id="375" name="Line"/>
            <p:cNvSpPr/>
            <p:nvPr/>
          </p:nvSpPr>
          <p:spPr bwMode="auto">
            <a:xfrm>
              <a:off x="21054" y="0"/>
              <a:ext cx="2165887" cy="559068"/>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6" name="Line"/>
            <p:cNvSpPr/>
            <p:nvPr/>
          </p:nvSpPr>
          <p:spPr bwMode="auto">
            <a:xfrm flipV="1">
              <a:off x="21054" y="1299163"/>
              <a:ext cx="2206057" cy="889106"/>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7" name="Oval"/>
            <p:cNvSpPr/>
            <p:nvPr/>
          </p:nvSpPr>
          <p:spPr bwMode="auto">
            <a:xfrm>
              <a:off x="2119439" y="330469"/>
              <a:ext cx="1123467" cy="1210869"/>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defRPr>
              </a:pPr>
              <a:endParaRPr/>
            </a:p>
          </p:txBody>
        </p:sp>
        <p:sp>
          <p:nvSpPr>
            <p:cNvPr id="378" name="Line"/>
            <p:cNvSpPr/>
            <p:nvPr/>
          </p:nvSpPr>
          <p:spPr bwMode="auto">
            <a:xfrm>
              <a:off x="3233655" y="898064"/>
              <a:ext cx="2638531"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79" name="y"/>
            <p:cNvSpPr txBox="1"/>
            <p:nvPr/>
          </p:nvSpPr>
          <p:spPr bwMode="auto">
            <a:xfrm>
              <a:off x="4352605" y="218833"/>
              <a:ext cx="427062" cy="587464"/>
            </a:xfrm>
            <a:prstGeom prst="rect">
              <a:avLst/>
            </a:prstGeom>
            <a:noFill/>
            <a:ln w="12700" cap="flat">
              <a:noFill/>
              <a:miter lim="400000"/>
            </a:ln>
            <a:effectLst/>
          </p:spPr>
          <p:txBody>
            <a:bodyPr wrap="square" lIns="50800" tIns="50800" rIns="50800" bIns="50800" numCol="1" anchor="ctr">
              <a:noAutofit/>
            </a:bodyPr>
            <a:lstStyle>
              <a:lvl1pPr algn="l">
                <a:lnSpc>
                  <a:spcPct val="90000"/>
                </a:lnSpc>
                <a:spcBef>
                  <a:spcPts val="3200"/>
                </a:spcBef>
                <a:defRPr sz="3000">
                  <a:solidFill>
                    <a:srgbClr val="000000"/>
                  </a:solidFill>
                </a:defRPr>
              </a:lvl1pPr>
            </a:lstStyle>
            <a:p>
              <a:pPr>
                <a:defRPr/>
              </a:pPr>
              <a:r>
                <a:rPr/>
                <a:t>y</a:t>
              </a:r>
              <a:endParaRPr/>
            </a:p>
          </p:txBody>
        </p:sp>
        <p:sp>
          <p:nvSpPr>
            <p:cNvPr id="380" name="Kimenet"/>
            <p:cNvSpPr/>
            <p:nvPr/>
          </p:nvSpPr>
          <p:spPr bwMode="auto">
            <a:xfrm>
              <a:off x="6907448" y="247611"/>
              <a:ext cx="1270001" cy="1270001"/>
            </a:xfrm>
            <a:prstGeom prst="line">
              <a:avLst/>
            </a:prstGeom>
            <a:solidFill>
              <a:srgbClr val="ED220D"/>
            </a:solidFill>
            <a:ln w="12700" cap="flat">
              <a:noFill/>
              <a:miter lim="400000"/>
            </a:ln>
            <a:effectLst/>
          </p:spPr>
          <p:txBody>
            <a:bodyPr wrap="none" lIns="50800" tIns="50800" rIns="50800" bIns="50800" numCol="1" anchor="ctr">
              <a:spAutoFit/>
            </a:bodyPr>
            <a:lstStyle>
              <a:lvl1pPr defTabSz="584200">
                <a:defRPr sz="2200">
                  <a:solidFill>
                    <a:srgbClr val="FFFFFF"/>
                  </a:solidFill>
                  <a:latin typeface="Helvetica Neue Medium"/>
                  <a:ea typeface="Helvetica Neue Medium"/>
                  <a:cs typeface="Helvetica Neue Medium"/>
                </a:defRPr>
              </a:lvl1pPr>
            </a:lstStyle>
            <a:p>
              <a:pPr>
                <a:defRPr/>
              </a:pPr>
              <a:r>
                <a:rPr/>
                <a:t>Kimenet</a:t>
              </a:r>
              <a:endParaRPr/>
            </a:p>
          </p:txBody>
        </p:sp>
        <p:sp>
          <p:nvSpPr>
            <p:cNvPr id="381" name="Line"/>
            <p:cNvSpPr/>
            <p:nvPr/>
          </p:nvSpPr>
          <p:spPr bwMode="auto">
            <a:xfrm flipV="1">
              <a:off x="13411" y="1522892"/>
              <a:ext cx="2618455" cy="2854209"/>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grpSp>
      <p:grpSp>
        <p:nvGrpSpPr>
          <p:cNvPr id="394" name="Group"/>
          <p:cNvGrpSpPr/>
          <p:nvPr/>
        </p:nvGrpSpPr>
        <p:grpSpPr bwMode="auto">
          <a:xfrm>
            <a:off x="276545" y="2413310"/>
            <a:ext cx="3353995" cy="5707931"/>
            <a:chOff x="0" y="0"/>
            <a:chExt cx="3353993" cy="5707929"/>
          </a:xfrm>
        </p:grpSpPr>
        <p:sp>
          <p:nvSpPr>
            <p:cNvPr id="383" name="Oval"/>
            <p:cNvSpPr/>
            <p:nvPr/>
          </p:nvSpPr>
          <p:spPr bwMode="auto">
            <a:xfrm>
              <a:off x="2230527" y="2171512"/>
              <a:ext cx="1123467" cy="1210870"/>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84" name="Oval"/>
            <p:cNvSpPr/>
            <p:nvPr/>
          </p:nvSpPr>
          <p:spPr bwMode="auto">
            <a:xfrm>
              <a:off x="2230527" y="0"/>
              <a:ext cx="1123467" cy="1210869"/>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85" name="Line"/>
            <p:cNvSpPr/>
            <p:nvPr/>
          </p:nvSpPr>
          <p:spPr bwMode="auto">
            <a:xfrm>
              <a:off x="851417" y="605434"/>
              <a:ext cx="138714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86" name="Line"/>
            <p:cNvSpPr/>
            <p:nvPr/>
          </p:nvSpPr>
          <p:spPr bwMode="auto">
            <a:xfrm>
              <a:off x="851417" y="2813142"/>
              <a:ext cx="1387142"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87" name="x1"/>
            <p:cNvSpPr txBox="1"/>
            <p:nvPr/>
          </p:nvSpPr>
          <p:spPr bwMode="auto">
            <a:xfrm>
              <a:off x="1297769" y="0"/>
              <a:ext cx="717091" cy="700016"/>
            </a:xfrm>
            <a:prstGeom prst="rect">
              <a:avLst/>
            </a:prstGeom>
            <a:noFill/>
            <a:ln w="12700" cap="flat">
              <a:noFill/>
              <a:miter lim="400000"/>
            </a:ln>
            <a:effectLst/>
          </p:spPr>
          <p:txBody>
            <a:bodyPr wrap="square" lIns="50800" tIns="50800" rIns="50800" bIns="50800" numCol="1" anchor="ctr">
              <a:noAutofit/>
            </a:bodyPr>
            <a:lstStyle/>
            <a:p>
              <a:pPr algn="l">
                <a:lnSpc>
                  <a:spcPct val="90000"/>
                </a:lnSpc>
                <a:spcBef>
                  <a:spcPts val="3200"/>
                </a:spcBef>
                <a:defRPr sz="3000">
                  <a:solidFill>
                    <a:srgbClr val="000000"/>
                  </a:solidFill>
                </a:defRPr>
              </a:pPr>
              <a:r>
                <a:rPr/>
                <a:t>x</a:t>
              </a:r>
              <a:r>
                <a:rPr sz="2900" baseline="-25000"/>
                <a:t>1</a:t>
              </a:r>
              <a:endParaRPr/>
            </a:p>
          </p:txBody>
        </p:sp>
        <p:sp>
          <p:nvSpPr>
            <p:cNvPr id="388" name="x2"/>
            <p:cNvSpPr txBox="1"/>
            <p:nvPr/>
          </p:nvSpPr>
          <p:spPr bwMode="auto">
            <a:xfrm>
              <a:off x="1297769" y="2171513"/>
              <a:ext cx="755301" cy="758981"/>
            </a:xfrm>
            <a:prstGeom prst="rect">
              <a:avLst/>
            </a:prstGeom>
            <a:noFill/>
            <a:ln w="12700" cap="flat">
              <a:noFill/>
              <a:miter lim="400000"/>
            </a:ln>
            <a:effectLst/>
          </p:spPr>
          <p:txBody>
            <a:bodyPr wrap="square" lIns="50800" tIns="50800" rIns="50800" bIns="50800" numCol="1" anchor="ctr">
              <a:noAutofit/>
            </a:bodyPr>
            <a:lstStyle/>
            <a:p>
              <a:pPr algn="l">
                <a:lnSpc>
                  <a:spcPct val="90000"/>
                </a:lnSpc>
                <a:spcBef>
                  <a:spcPts val="3200"/>
                </a:spcBef>
                <a:defRPr sz="3000">
                  <a:solidFill>
                    <a:srgbClr val="000000"/>
                  </a:solidFill>
                </a:defRPr>
              </a:pPr>
              <a:r>
                <a:rPr/>
                <a:t>x</a:t>
              </a:r>
              <a:r>
                <a:rPr baseline="-25000"/>
                <a:t>2</a:t>
              </a:r>
              <a:endParaRPr/>
            </a:p>
          </p:txBody>
        </p:sp>
        <p:sp>
          <p:nvSpPr>
            <p:cNvPr id="389" name="Bemenetek"/>
            <p:cNvSpPr txBox="1"/>
            <p:nvPr/>
          </p:nvSpPr>
          <p:spPr bwMode="auto">
            <a:xfrm>
              <a:off x="-1" y="1399713"/>
              <a:ext cx="1911783" cy="510755"/>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lvl1pPr defTabSz="584200">
                <a:defRPr sz="2700">
                  <a:solidFill>
                    <a:srgbClr val="000000"/>
                  </a:solidFill>
                  <a:latin typeface="Helvetica Neue Medium"/>
                  <a:ea typeface="Helvetica Neue Medium"/>
                  <a:cs typeface="Helvetica Neue Medium"/>
                </a:defRPr>
              </a:lvl1pPr>
            </a:lstStyle>
            <a:p>
              <a:pPr>
                <a:defRPr/>
              </a:pPr>
              <a:r>
                <a:rPr/>
                <a:t>Bemenetek</a:t>
              </a:r>
              <a:endParaRPr/>
            </a:p>
          </p:txBody>
        </p:sp>
        <p:sp>
          <p:nvSpPr>
            <p:cNvPr id="390" name="Circle"/>
            <p:cNvSpPr/>
            <p:nvPr/>
          </p:nvSpPr>
          <p:spPr bwMode="auto">
            <a:xfrm>
              <a:off x="2038383" y="4437929"/>
              <a:ext cx="1270001" cy="1270001"/>
            </a:xfrm>
            <a:prstGeom prst="ellipse">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defRPr>
              </a:pPr>
              <a:endParaRPr/>
            </a:p>
          </p:txBody>
        </p:sp>
        <p:sp>
          <p:nvSpPr>
            <p:cNvPr id="391" name="Line"/>
            <p:cNvSpPr/>
            <p:nvPr/>
          </p:nvSpPr>
          <p:spPr bwMode="auto">
            <a:xfrm>
              <a:off x="479395" y="5110892"/>
              <a:ext cx="1568068" cy="1"/>
            </a:xfrm>
            <a:prstGeom prst="line">
              <a:avLst/>
            </a:prstGeom>
            <a:noFill/>
            <a:ln w="88900" cap="flat">
              <a:solidFill>
                <a:srgbClr val="000000"/>
              </a:solidFill>
              <a:prstDash val="solid"/>
              <a:miter lim="400000"/>
              <a:tailEnd type="triangle" w="med" len="med"/>
            </a:ln>
            <a:effectLst/>
          </p:spPr>
          <p:txBody>
            <a:bodyPr wrap="square" lIns="50800" tIns="50800" rIns="50800" bIns="50800" numCol="1" anchor="ctr">
              <a:noAutofit/>
            </a:bodyPr>
            <a:lstStyle/>
            <a:p>
              <a:pPr>
                <a:defRPr/>
              </a:pPr>
              <a:endParaRPr/>
            </a:p>
          </p:txBody>
        </p:sp>
        <p:sp>
          <p:nvSpPr>
            <p:cNvPr id="392" name="…"/>
            <p:cNvSpPr txBox="1"/>
            <p:nvPr/>
          </p:nvSpPr>
          <p:spPr bwMode="auto">
            <a:xfrm>
              <a:off x="1079211" y="3449196"/>
              <a:ext cx="495301" cy="548133"/>
            </a:xfrm>
            <a:prstGeom prst="rect">
              <a:avLst/>
            </a:prstGeom>
            <a:noFill/>
            <a:ln w="12700" cap="flat">
              <a:noFill/>
              <a:miter lim="400000"/>
            </a:ln>
            <a:effectLst/>
          </p:spPr>
          <p:txBody>
            <a:bodyPr wrap="none" lIns="50800" tIns="50800" rIns="50800" bIns="50800" numCol="1" anchor="ctr">
              <a:spAutoFit/>
            </a:bodyPr>
            <a:lstStyle>
              <a:lvl1pPr algn="l">
                <a:lnSpc>
                  <a:spcPct val="90000"/>
                </a:lnSpc>
                <a:spcBef>
                  <a:spcPts val="3200"/>
                </a:spcBef>
                <a:defRPr sz="3000">
                  <a:solidFill>
                    <a:srgbClr val="000000"/>
                  </a:solidFill>
                </a:defRPr>
              </a:lvl1pPr>
            </a:lstStyle>
            <a:p>
              <a:pPr>
                <a:defRPr/>
              </a:pPr>
              <a:r>
                <a:rPr/>
                <a:t>…</a:t>
              </a:r>
              <a:endParaRPr/>
            </a:p>
          </p:txBody>
        </p:sp>
        <p:sp>
          <p:nvSpPr>
            <p:cNvPr id="393" name="xn"/>
            <p:cNvSpPr txBox="1"/>
            <p:nvPr/>
          </p:nvSpPr>
          <p:spPr bwMode="auto">
            <a:xfrm>
              <a:off x="1020283" y="4433136"/>
              <a:ext cx="464694" cy="560450"/>
            </a:xfrm>
            <a:prstGeom prst="rect">
              <a:avLst/>
            </a:prstGeom>
            <a:no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rPr/>
                <a:t>x</a:t>
              </a:r>
              <a:r>
                <a:rPr baseline="-25000"/>
                <a:t>n</a:t>
              </a:r>
              <a:endParaRPr/>
            </a:p>
          </p:txBody>
        </p:sp>
      </p:grpSp>
      <p:grpSp>
        <p:nvGrpSpPr>
          <p:cNvPr id="398" name="Group"/>
          <p:cNvGrpSpPr/>
          <p:nvPr/>
        </p:nvGrpSpPr>
        <p:grpSpPr bwMode="auto">
          <a:xfrm>
            <a:off x="4047408" y="2555049"/>
            <a:ext cx="1113401" cy="4136137"/>
            <a:chOff x="0" y="0"/>
            <a:chExt cx="1113400" cy="4136136"/>
          </a:xfrm>
        </p:grpSpPr>
        <p:sp>
          <p:nvSpPr>
            <p:cNvPr id="395" name="⋅w1"/>
            <p:cNvSpPr txBox="1"/>
            <p:nvPr/>
          </p:nvSpPr>
          <p:spPr bwMode="auto">
            <a:xfrm>
              <a:off x="339280" y="0"/>
              <a:ext cx="774121" cy="53435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4200">
                <a:defRPr sz="3000">
                  <a:solidFill>
                    <a:srgbClr val="000000"/>
                  </a:solidFill>
                  <a:latin typeface="Helvetica Neue Medium"/>
                  <a:ea typeface="Helvetica Neue Medium"/>
                  <a:cs typeface="Helvetica Neue Medium"/>
                </a:defRPr>
              </a:pPr>
              <a:r>
                <a:rPr/>
                <a:t>⋅w</a:t>
              </a:r>
              <a:r>
                <a:rPr baseline="-25000"/>
                <a:t>1</a:t>
              </a:r>
              <a:r>
                <a:rPr/>
                <a:t> </a:t>
              </a:r>
              <a:endParaRPr/>
            </a:p>
          </p:txBody>
        </p:sp>
        <p:sp>
          <p:nvSpPr>
            <p:cNvPr id="396" name="⋅w2"/>
            <p:cNvSpPr txBox="1"/>
            <p:nvPr/>
          </p:nvSpPr>
          <p:spPr bwMode="auto">
            <a:xfrm>
              <a:off x="0" y="1599077"/>
              <a:ext cx="714966" cy="53435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4200">
                <a:defRPr sz="3000">
                  <a:solidFill>
                    <a:srgbClr val="000000"/>
                  </a:solidFill>
                  <a:latin typeface="Helvetica Neue Medium"/>
                  <a:ea typeface="Helvetica Neue Medium"/>
                  <a:cs typeface="Helvetica Neue Medium"/>
                </a:defRPr>
              </a:pPr>
              <a:r>
                <a:rPr/>
                <a:t>⋅w</a:t>
              </a:r>
              <a:r>
                <a:rPr baseline="-25000"/>
                <a:t>2</a:t>
              </a:r>
              <a:r>
                <a:rPr/>
                <a:t> </a:t>
              </a:r>
              <a:endParaRPr/>
            </a:p>
          </p:txBody>
        </p:sp>
        <p:sp>
          <p:nvSpPr>
            <p:cNvPr id="397" name="⋅ wn"/>
            <p:cNvSpPr txBox="1"/>
            <p:nvPr/>
          </p:nvSpPr>
          <p:spPr bwMode="auto">
            <a:xfrm>
              <a:off x="94385" y="3575687"/>
              <a:ext cx="838963" cy="560450"/>
            </a:xfrm>
            <a:prstGeom prst="rect">
              <a:avLst/>
            </a:prstGeom>
            <a:solidFill>
              <a:srgbClr val="00A1FF"/>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rPr/>
                <a:t>⋅ w</a:t>
              </a:r>
              <a:r>
                <a:rPr baseline="-25000"/>
                <a:t>n </a:t>
              </a:r>
              <a:endParaRPr/>
            </a:p>
          </p:txBody>
        </p:sp>
      </p:grpSp>
      <p:grpSp>
        <p:nvGrpSpPr>
          <p:cNvPr id="402" name="Group"/>
          <p:cNvGrpSpPr/>
          <p:nvPr/>
        </p:nvGrpSpPr>
        <p:grpSpPr bwMode="auto">
          <a:xfrm>
            <a:off x="3538485" y="2542002"/>
            <a:ext cx="814490" cy="4149184"/>
            <a:chOff x="0" y="0"/>
            <a:chExt cx="814488" cy="4149183"/>
          </a:xfrm>
        </p:grpSpPr>
        <p:sp>
          <p:nvSpPr>
            <p:cNvPr id="399" name="xn"/>
            <p:cNvSpPr txBox="1"/>
            <p:nvPr/>
          </p:nvSpPr>
          <p:spPr bwMode="auto">
            <a:xfrm>
              <a:off x="94122" y="3588735"/>
              <a:ext cx="464694" cy="560449"/>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rPr/>
                <a:t>x</a:t>
              </a:r>
              <a:r>
                <a:rPr baseline="-25000"/>
                <a:t>n</a:t>
              </a:r>
              <a:endParaRPr/>
            </a:p>
          </p:txBody>
        </p:sp>
        <p:sp>
          <p:nvSpPr>
            <p:cNvPr id="400" name="x2"/>
            <p:cNvSpPr txBox="1"/>
            <p:nvPr/>
          </p:nvSpPr>
          <p:spPr bwMode="auto">
            <a:xfrm>
              <a:off x="-1" y="1599077"/>
              <a:ext cx="460122" cy="560449"/>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rPr/>
                <a:t>x</a:t>
              </a:r>
              <a:r>
                <a:rPr baseline="-25000"/>
                <a:t>2</a:t>
              </a:r>
              <a:endParaRPr/>
            </a:p>
          </p:txBody>
        </p:sp>
        <p:sp>
          <p:nvSpPr>
            <p:cNvPr id="401" name="x1"/>
            <p:cNvSpPr txBox="1"/>
            <p:nvPr/>
          </p:nvSpPr>
          <p:spPr bwMode="auto">
            <a:xfrm>
              <a:off x="354367" y="-1"/>
              <a:ext cx="460122" cy="560450"/>
            </a:xfrm>
            <a:prstGeom prst="rect">
              <a:avLst/>
            </a:prstGeom>
            <a:solidFill>
              <a:schemeClr val="accent4">
                <a:hueOff val="-476017"/>
                <a:lumOff val="-10042"/>
              </a:schemeClr>
            </a:solidFill>
            <a:ln w="12700" cap="flat">
              <a:noFill/>
              <a:miter lim="400000"/>
            </a:ln>
            <a:effectLst/>
          </p:spPr>
          <p:txBody>
            <a:bodyPr wrap="none" lIns="50800" tIns="50800" rIns="50800" bIns="50800" numCol="1" anchor="ctr">
              <a:spAutoFit/>
            </a:bodyPr>
            <a:lstStyle/>
            <a:p>
              <a:pPr defTabSz="584200">
                <a:defRPr sz="3000">
                  <a:solidFill>
                    <a:srgbClr val="000000"/>
                  </a:solidFill>
                  <a:latin typeface="Helvetica Neue Medium"/>
                  <a:ea typeface="Helvetica Neue Medium"/>
                  <a:cs typeface="Helvetica Neue Medium"/>
                </a:defRPr>
              </a:pPr>
              <a:r>
                <a:rPr/>
                <a:t>x</a:t>
              </a:r>
              <a:r>
                <a:rPr baseline="-25000"/>
                <a:t>1</a:t>
              </a:r>
              <a:endParaRPr/>
            </a:p>
          </p:txBody>
        </p:sp>
      </p:grpSp>
      <p:sp>
        <p:nvSpPr>
          <p:cNvPr id="403" name="f(X)"/>
          <p:cNvSpPr txBox="1"/>
          <p:nvPr/>
        </p:nvSpPr>
        <p:spPr bwMode="auto">
          <a:xfrm>
            <a:off x="6075872" y="3630229"/>
            <a:ext cx="727108" cy="605251"/>
          </a:xfrm>
          <a:prstGeom prst="rect">
            <a:avLst/>
          </a:prstGeom>
          <a:ln w="12700">
            <a:miter lim="400000"/>
          </a:ln>
        </p:spPr>
        <p:txBody>
          <a:bodyPr lIns="50800" tIns="50800" rIns="50800" bIns="50800" anchor="ctr"/>
          <a:lstStyle>
            <a:lvl1pPr>
              <a:defRPr sz="2900" b="1">
                <a:solidFill>
                  <a:srgbClr val="FFFFFF"/>
                </a:solidFill>
              </a:defRPr>
            </a:lvl1pPr>
          </a:lstStyle>
          <a:p>
            <a:pPr>
              <a:defRPr/>
            </a:pPr>
            <a:r>
              <a:rPr/>
              <a:t>f(X)</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iterate>
                                    <p:tmAbs val="0"/>
                                  </p:iterate>
                                  <p:childTnLst>
                                    <p:set>
                                      <p:cBhvr>
                                        <p:cTn id="6" fill="hold"/>
                                        <p:tgtEl>
                                          <p:spTgt spid="394"/>
                                        </p:tgtEl>
                                        <p:attrNameLst>
                                          <p:attrName>style.visibility</p:attrName>
                                        </p:attrNameLst>
                                      </p:cBhvr>
                                      <p:to>
                                        <p:strVal val="visible"/>
                                      </p:to>
                                    </p:set>
                                    <p:animEffect transition="in" filter="fade">
                                      <p:cBhvr>
                                        <p:cTn id="7" dur="2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iterate>
                                    <p:tmAbs val="0"/>
                                  </p:iterate>
                                  <p:childTnLst>
                                    <p:set>
                                      <p:cBhvr>
                                        <p:cTn id="11" fill="hold"/>
                                        <p:tgtEl>
                                          <p:spTgt spid="382"/>
                                        </p:tgtEl>
                                        <p:attrNameLst>
                                          <p:attrName>style.visibility</p:attrName>
                                        </p:attrNameLst>
                                      </p:cBhvr>
                                      <p:to>
                                        <p:strVal val="visible"/>
                                      </p:to>
                                    </p:set>
                                    <p:animEffect transition="in" filter="fade">
                                      <p:cBhvr>
                                        <p:cTn id="12" dur="4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iterate>
                                    <p:tmAbs val="0"/>
                                  </p:iterate>
                                  <p:childTnLst>
                                    <p:set>
                                      <p:cBhvr>
                                        <p:cTn id="16" fill="hold"/>
                                        <p:tgtEl>
                                          <p:spTgt spid="402"/>
                                        </p:tgtEl>
                                        <p:attrNameLst>
                                          <p:attrName>style.visibility</p:attrName>
                                        </p:attrNameLst>
                                      </p:cBhvr>
                                      <p:to>
                                        <p:strVal val="visible"/>
                                      </p:to>
                                    </p:set>
                                    <p:animEffect transition="in" filter="fade">
                                      <p:cBhvr>
                                        <p:cTn id="17" dur="300"/>
                                        <p:tgtEl>
                                          <p:spTgt spid="4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iterate>
                                    <p:tmAbs val="0"/>
                                  </p:iterate>
                                  <p:childTnLst>
                                    <p:set>
                                      <p:cBhvr>
                                        <p:cTn id="21" fill="hold"/>
                                        <p:tgtEl>
                                          <p:spTgt spid="398"/>
                                        </p:tgtEl>
                                        <p:attrNameLst>
                                          <p:attrName>style.visibility</p:attrName>
                                        </p:attrNameLst>
                                      </p:cBhvr>
                                      <p:to>
                                        <p:strVal val="visible"/>
                                      </p:to>
                                    </p:set>
                                    <p:animEffect transition="in" filter="fade">
                                      <p:cBhvr>
                                        <p:cTn id="22" dur="200"/>
                                        <p:tgtEl>
                                          <p:spTgt spid="3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iterate>
                                    <p:tmAbs val="0"/>
                                  </p:iterate>
                                  <p:childTnLst>
                                    <p:set>
                                      <p:cBhvr>
                                        <p:cTn id="26" fill="hold"/>
                                        <p:tgtEl>
                                          <p:spTgt spid="352"/>
                                        </p:tgtEl>
                                        <p:attrNameLst>
                                          <p:attrName>style.visibility</p:attrName>
                                        </p:attrNameLst>
                                      </p:cBhvr>
                                      <p:to>
                                        <p:strVal val="visible"/>
                                      </p:to>
                                    </p:set>
                                    <p:animEffect transition="in" filter="fade">
                                      <p:cBhvr>
                                        <p:cTn id="27" dur="200"/>
                                        <p:tgtEl>
                                          <p:spTgt spid="3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iterate>
                                    <p:tmAbs val="0"/>
                                  </p:iterate>
                                  <p:childTnLst>
                                    <p:set>
                                      <p:cBhvr>
                                        <p:cTn id="31" fill="hold"/>
                                        <p:tgtEl>
                                          <p:spTgt spid="355"/>
                                        </p:tgtEl>
                                        <p:attrNameLst>
                                          <p:attrName>style.visibility</p:attrName>
                                        </p:attrNameLst>
                                      </p:cBhvr>
                                      <p:to>
                                        <p:strVal val="visible"/>
                                      </p:to>
                                    </p:set>
                                    <p:animEffect transition="in" filter="fade">
                                      <p:cBhvr>
                                        <p:cTn id="32" dur="200"/>
                                        <p:tgtEl>
                                          <p:spTgt spid="3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iterate>
                                    <p:tmAbs val="0"/>
                                  </p:iterate>
                                  <p:childTnLst>
                                    <p:set>
                                      <p:cBhvr>
                                        <p:cTn id="36" fill="hold"/>
                                        <p:tgtEl>
                                          <p:spTgt spid="403"/>
                                        </p:tgtEl>
                                        <p:attrNameLst>
                                          <p:attrName>style.visibility</p:attrName>
                                        </p:attrNameLst>
                                      </p:cBhvr>
                                      <p:to>
                                        <p:strVal val="visible"/>
                                      </p:to>
                                    </p:set>
                                    <p:animEffect transition="in" filter="fade">
                                      <p:cBhvr>
                                        <p:cTn id="37" dur="200"/>
                                        <p:tgtEl>
                                          <p:spTgt spid="4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iterate>
                                    <p:tmAbs val="0"/>
                                  </p:iterate>
                                  <p:childTnLst>
                                    <p:set>
                                      <p:cBhvr>
                                        <p:cTn id="41" fill="hold"/>
                                        <p:tgtEl>
                                          <p:spTgt spid="374"/>
                                        </p:tgtEl>
                                        <p:attrNameLst>
                                          <p:attrName>style.visibility</p:attrName>
                                        </p:attrNameLst>
                                      </p:cBhvr>
                                      <p:to>
                                        <p:strVal val="visible"/>
                                      </p:to>
                                    </p:set>
                                    <p:animEffect transition="in" filter="fade">
                                      <p:cBhvr>
                                        <p:cTn id="42" dur="2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theme>
</file>

<file path=ppt/theme/theme2.xml><?xml version="1.0" encoding="utf-8"?>
<a:theme xmlns:a="http://schemas.openxmlformats.org/drawingml/2006/main" xmlns:r="http://schemas.openxmlformats.org/officeDocument/2006/relationships" xmlns:p="http://schemas.openxmlformats.org/presentation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ONLYOFFICE/7.3.3.50</Application>
  <DocSecurity>0</DocSecurity>
  <PresentationFormat>Custom</PresentationFormat>
  <Paragraphs>0</Paragraphs>
  <Slides>38</Slides>
  <Notes>38</Notes>
  <HiddenSlides>0</HiddenSlides>
  <MMClips>2</MMClips>
  <ScaleCrop>0</ScaleCrop>
  <HeadingPairs>
    <vt:vector size="4" baseType="variant">
      <vt:variant>
        <vt:lpstr>Theme</vt:lpstr>
      </vt:variant>
      <vt:variant>
        <vt:i4>1</vt:i4>
      </vt:variant>
      <vt:variant>
        <vt:lpstr>Slide Titles</vt:lpstr>
      </vt:variant>
      <vt:variant>
        <vt:i4>38</vt:i4>
      </vt:variant>
    </vt:vector>
  </HeadingPairs>
  <TitlesOfParts>
    <vt:vector size="39"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dc:subject/>
  <dc:creator/>
  <cp:keywords/>
  <dc:description/>
  <dc:identifier/>
  <dc:language/>
  <cp:lastModifiedBy/>
  <cp:revision>5</cp:revision>
  <dcterms:modified xsi:type="dcterms:W3CDTF">2023-04-25T12:32:48Z</dcterms:modified>
  <cp:category/>
  <cp:contentStatus/>
  <cp:version/>
</cp:coreProperties>
</file>